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 id="2147483668" r:id="rId3"/>
  </p:sldMasterIdLst>
  <p:notesMasterIdLst>
    <p:notesMasterId r:id="rId37"/>
  </p:notesMasterIdLst>
  <p:sldIdLst>
    <p:sldId id="256" r:id="rId4"/>
    <p:sldId id="258" r:id="rId5"/>
    <p:sldId id="260" r:id="rId6"/>
    <p:sldId id="287" r:id="rId7"/>
    <p:sldId id="293" r:id="rId8"/>
    <p:sldId id="263" r:id="rId9"/>
    <p:sldId id="264" r:id="rId10"/>
    <p:sldId id="267" r:id="rId11"/>
    <p:sldId id="305" r:id="rId12"/>
    <p:sldId id="306" r:id="rId13"/>
    <p:sldId id="307" r:id="rId14"/>
    <p:sldId id="308" r:id="rId15"/>
    <p:sldId id="309" r:id="rId16"/>
    <p:sldId id="310" r:id="rId17"/>
    <p:sldId id="311" r:id="rId18"/>
    <p:sldId id="313" r:id="rId19"/>
    <p:sldId id="312" r:id="rId20"/>
    <p:sldId id="296" r:id="rId21"/>
    <p:sldId id="294" r:id="rId22"/>
    <p:sldId id="299" r:id="rId23"/>
    <p:sldId id="295" r:id="rId24"/>
    <p:sldId id="300" r:id="rId25"/>
    <p:sldId id="301" r:id="rId26"/>
    <p:sldId id="302" r:id="rId27"/>
    <p:sldId id="303" r:id="rId28"/>
    <p:sldId id="297" r:id="rId29"/>
    <p:sldId id="304" r:id="rId30"/>
    <p:sldId id="314" r:id="rId31"/>
    <p:sldId id="276" r:id="rId32"/>
    <p:sldId id="315" r:id="rId33"/>
    <p:sldId id="316" r:id="rId34"/>
    <p:sldId id="278" r:id="rId35"/>
    <p:sldId id="279"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9CA7B7-119E-49B8-8F1C-D94669BEB9ED}">
  <a:tblStyle styleId="{A39CA7B7-119E-49B8-8F1C-D94669BEB9E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0"/>
          </a:solidFill>
        </a:fill>
      </a:tcStyle>
    </a:wholeTbl>
    <a:band1H>
      <a:tcTxStyle/>
      <a:tcStyle>
        <a:tcBdr/>
        <a:fill>
          <a:solidFill>
            <a:srgbClr val="CED8DF"/>
          </a:solidFill>
        </a:fill>
      </a:tcStyle>
    </a:band1H>
    <a:band2H>
      <a:tcTxStyle/>
      <a:tcStyle>
        <a:tcBdr/>
      </a:tcStyle>
    </a:band2H>
    <a:band1V>
      <a:tcTxStyle/>
      <a:tcStyle>
        <a:tcBdr/>
        <a:fill>
          <a:solidFill>
            <a:srgbClr val="CED8D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20963C5-45E5-4457-ABB5-788DE42053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86" d="100"/>
          <a:sy n="86" d="100"/>
        </p:scale>
        <p:origin x="-1232"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808724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dc7484d3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6dc7484d3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dc7484d3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6dc7484d3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txBox="1">
            <a:spLocks noGrp="1"/>
          </p:cNvSpPr>
          <p:nvPr>
            <p:ph type="body" idx="1"/>
          </p:nvPr>
        </p:nvSpPr>
        <p:spPr>
          <a:xfrm>
            <a:off x="4572000" y="2859782"/>
            <a:ext cx="4320480" cy="1080121"/>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2"/>
          <p:cNvSpPr txBox="1">
            <a:spLocks noGrp="1"/>
          </p:cNvSpPr>
          <p:nvPr>
            <p:ph type="body" idx="2"/>
          </p:nvPr>
        </p:nvSpPr>
        <p:spPr>
          <a:xfrm>
            <a:off x="4571852" y="4083918"/>
            <a:ext cx="4320480" cy="432048"/>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body" idx="1"/>
          </p:nvPr>
        </p:nvSpPr>
        <p:spPr>
          <a:xfrm>
            <a:off x="0" y="3516367"/>
            <a:ext cx="9144000" cy="56471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3"/>
          <p:cNvSpPr txBox="1">
            <a:spLocks noGrp="1"/>
          </p:cNvSpPr>
          <p:nvPr>
            <p:ph type="body" idx="2"/>
          </p:nvPr>
        </p:nvSpPr>
        <p:spPr>
          <a:xfrm>
            <a:off x="-148" y="4161602"/>
            <a:ext cx="9144000" cy="282356"/>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 name="Google Shape;12;p3" descr="E:\002-KIMS BUSINESS\007-02-Fullslidesppt-Contents\20161219\07-real\real-item01.png"/>
          <p:cNvPicPr preferRelativeResize="0"/>
          <p:nvPr/>
        </p:nvPicPr>
        <p:blipFill rotWithShape="1">
          <a:blip r:embed="rId3">
            <a:alphaModFix/>
          </a:blip>
          <a:srcRect/>
          <a:stretch/>
        </p:blipFill>
        <p:spPr>
          <a:xfrm>
            <a:off x="3297599" y="665634"/>
            <a:ext cx="2518322" cy="237626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467544" y="339502"/>
            <a:ext cx="2008747" cy="4504918"/>
          </a:xfrm>
          <a:custGeom>
            <a:avLst/>
            <a:gdLst/>
            <a:ahLst/>
            <a:cxnLst/>
            <a:rect l="l" t="t" r="r" b="b"/>
            <a:pathLst>
              <a:path w="2125540" h="4766844" extrusionOk="0">
                <a:moveTo>
                  <a:pt x="624840" y="800100"/>
                </a:moveTo>
                <a:lnTo>
                  <a:pt x="624840" y="617220"/>
                </a:lnTo>
                <a:lnTo>
                  <a:pt x="800100" y="617220"/>
                </a:lnTo>
                <a:lnTo>
                  <a:pt x="800100" y="876300"/>
                </a:lnTo>
                <a:lnTo>
                  <a:pt x="449580" y="876300"/>
                </a:lnTo>
                <a:lnTo>
                  <a:pt x="449580" y="571500"/>
                </a:lnTo>
                <a:lnTo>
                  <a:pt x="266700" y="571500"/>
                </a:lnTo>
                <a:lnTo>
                  <a:pt x="723900" y="114300"/>
                </a:lnTo>
                <a:lnTo>
                  <a:pt x="1165860" y="556260"/>
                </a:lnTo>
                <a:lnTo>
                  <a:pt x="1013460" y="556260"/>
                </a:lnTo>
                <a:lnTo>
                  <a:pt x="1013460" y="960120"/>
                </a:lnTo>
                <a:lnTo>
                  <a:pt x="0" y="960120"/>
                </a:lnTo>
                <a:lnTo>
                  <a:pt x="0" y="0"/>
                </a:lnTo>
                <a:lnTo>
                  <a:pt x="1417320" y="0"/>
                </a:lnTo>
                <a:lnTo>
                  <a:pt x="1417320" y="1074420"/>
                </a:lnTo>
                <a:lnTo>
                  <a:pt x="2109415" y="1074420"/>
                </a:lnTo>
                <a:lnTo>
                  <a:pt x="2125540" y="4766844"/>
                </a:lnTo>
              </a:path>
            </a:pathLst>
          </a:custGeom>
          <a:noFill/>
          <a:ln w="38100" cap="flat" cmpd="sng">
            <a:solidFill>
              <a:schemeClr val="lt1"/>
            </a:solidFill>
            <a:prstDash val="solid"/>
            <a:round/>
            <a:headEnd type="none" w="sm" len="sm"/>
            <a:tailEnd type="none" w="sm" len="sm"/>
          </a:ln>
          <a:effectLst>
            <a:outerShdw blurRad="25400" dist="12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7"/>
          <p:cNvSpPr txBox="1">
            <a:spLocks noGrp="1"/>
          </p:cNvSpPr>
          <p:nvPr>
            <p:ph type="body" idx="1"/>
          </p:nvPr>
        </p:nvSpPr>
        <p:spPr>
          <a:xfrm>
            <a:off x="0" y="11538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7"/>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Images Layout">
  <p:cSld name="6_Images Layou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Google Shape;38;p10"/>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10"/>
          <p:cNvSpPr>
            <a:spLocks noGrp="1"/>
          </p:cNvSpPr>
          <p:nvPr>
            <p:ph type="pic" idx="3"/>
          </p:nvPr>
        </p:nvSpPr>
        <p:spPr>
          <a:xfrm>
            <a:off x="2771800" y="1404764"/>
            <a:ext cx="6372200" cy="30243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Images Layout">
  <p:cSld name="2_Images Layout">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p:nvPr/>
        </p:nvSpPr>
        <p:spPr>
          <a:xfrm>
            <a:off x="2195736" y="1096157"/>
            <a:ext cx="6408712" cy="487288"/>
          </a:xfrm>
          <a:prstGeom prst="rect">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72" name="Google Shape;72;p18"/>
          <p:cNvSpPr/>
          <p:nvPr/>
        </p:nvSpPr>
        <p:spPr>
          <a:xfrm>
            <a:off x="2195736" y="1680605"/>
            <a:ext cx="5940000" cy="487288"/>
          </a:xfrm>
          <a:prstGeom prst="rect">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73" name="Google Shape;73;p18"/>
          <p:cNvSpPr/>
          <p:nvPr/>
        </p:nvSpPr>
        <p:spPr>
          <a:xfrm>
            <a:off x="2195736" y="2265053"/>
            <a:ext cx="5472000" cy="487288"/>
          </a:xfrm>
          <a:prstGeom prst="rect">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74" name="Google Shape;74;p18"/>
          <p:cNvSpPr txBox="1">
            <a:spLocks noGrp="1"/>
          </p:cNvSpPr>
          <p:nvPr>
            <p:ph type="body" idx="1"/>
          </p:nvPr>
        </p:nvSpPr>
        <p:spPr>
          <a:xfrm>
            <a:off x="2987824" y="123478"/>
            <a:ext cx="6156176"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80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body" idx="2"/>
          </p:nvPr>
        </p:nvSpPr>
        <p:spPr>
          <a:xfrm>
            <a:off x="2987824" y="699542"/>
            <a:ext cx="6156176" cy="28803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76" name="Google Shape;76;p18" descr="D:\Fullppt\PNG이미지\핸드폰2.png"/>
          <p:cNvPicPr preferRelativeResize="0"/>
          <p:nvPr/>
        </p:nvPicPr>
        <p:blipFill rotWithShape="1">
          <a:blip r:embed="rId3">
            <a:alphaModFix/>
          </a:blip>
          <a:srcRect/>
          <a:stretch/>
        </p:blipFill>
        <p:spPr>
          <a:xfrm rot="-900000">
            <a:off x="225671" y="648554"/>
            <a:ext cx="2908176" cy="3521743"/>
          </a:xfrm>
          <a:prstGeom prst="rect">
            <a:avLst/>
          </a:prstGeom>
          <a:noFill/>
          <a:ln>
            <a:noFill/>
          </a:ln>
        </p:spPr>
      </p:pic>
      <p:sp>
        <p:nvSpPr>
          <p:cNvPr id="77" name="Google Shape;77;p18"/>
          <p:cNvSpPr>
            <a:spLocks noGrp="1"/>
          </p:cNvSpPr>
          <p:nvPr>
            <p:ph type="pic" idx="3"/>
          </p:nvPr>
        </p:nvSpPr>
        <p:spPr>
          <a:xfrm rot="-900000">
            <a:off x="870629" y="786724"/>
            <a:ext cx="1677203" cy="2590763"/>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Images Layout">
  <p:cSld name="3_Images Layou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800"/>
              </a:spcBef>
              <a:spcAft>
                <a:spcPts val="0"/>
              </a:spcAft>
              <a:buClr>
                <a:srgbClr val="4784A1"/>
              </a:buClr>
              <a:buSzPts val="4000"/>
              <a:buFont typeface="Arial"/>
              <a:buNone/>
              <a:defRPr sz="4000" b="0" i="0" u="none" strike="noStrike" cap="none">
                <a:solidFill>
                  <a:srgbClr val="4784A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0" name="Google Shape;80;p19"/>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4784A1"/>
              </a:buClr>
              <a:buSzPts val="1400"/>
              <a:buFont typeface="Arial"/>
              <a:buNone/>
              <a:defRPr sz="1400" b="0" i="0" u="none" strike="noStrike" cap="none">
                <a:solidFill>
                  <a:srgbClr val="4784A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19"/>
          <p:cNvSpPr>
            <a:spLocks noGrp="1"/>
          </p:cNvSpPr>
          <p:nvPr>
            <p:ph type="pic" idx="3"/>
          </p:nvPr>
        </p:nvSpPr>
        <p:spPr>
          <a:xfrm>
            <a:off x="0" y="0"/>
            <a:ext cx="9144000" cy="5143500"/>
          </a:xfrm>
          <a:prstGeom prst="rect">
            <a:avLst/>
          </a:prstGeom>
          <a:solidFill>
            <a:srgbClr val="D8D8D8"/>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3707904" y="2211710"/>
            <a:ext cx="5436096"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5" name="Google Shape;85;p21"/>
          <p:cNvSpPr txBox="1">
            <a:spLocks noGrp="1"/>
          </p:cNvSpPr>
          <p:nvPr>
            <p:ph type="body" idx="2"/>
          </p:nvPr>
        </p:nvSpPr>
        <p:spPr>
          <a:xfrm>
            <a:off x="3707904" y="2787774"/>
            <a:ext cx="5436096" cy="28803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86" name="Google Shape;86;p21"/>
          <p:cNvGrpSpPr/>
          <p:nvPr/>
        </p:nvGrpSpPr>
        <p:grpSpPr>
          <a:xfrm>
            <a:off x="1462172" y="1475774"/>
            <a:ext cx="1505118" cy="2191951"/>
            <a:chOff x="709613" y="625475"/>
            <a:chExt cx="2908300" cy="4235450"/>
          </a:xfrm>
        </p:grpSpPr>
        <p:pic>
          <p:nvPicPr>
            <p:cNvPr id="87" name="Google Shape;87;p21" descr="E:\002-KIMS BUSINESS\007-02-Fullslidesppt-Contents\20161219\07-real\real-item02.png"/>
            <p:cNvPicPr preferRelativeResize="0"/>
            <p:nvPr/>
          </p:nvPicPr>
          <p:blipFill rotWithShape="1">
            <a:blip r:embed="rId3">
              <a:alphaModFix/>
            </a:blip>
            <a:srcRect/>
            <a:stretch/>
          </p:blipFill>
          <p:spPr>
            <a:xfrm>
              <a:off x="709613" y="625475"/>
              <a:ext cx="2908300" cy="4235450"/>
            </a:xfrm>
            <a:prstGeom prst="rect">
              <a:avLst/>
            </a:prstGeom>
            <a:noFill/>
            <a:ln>
              <a:noFill/>
            </a:ln>
          </p:spPr>
        </p:pic>
        <p:pic>
          <p:nvPicPr>
            <p:cNvPr id="88" name="Google Shape;88;p21" descr="E:\002-KIMS BUSINESS\007-02-Fullslidesppt-Contents\20161219\07-real\real-item01.png"/>
            <p:cNvPicPr preferRelativeResize="0"/>
            <p:nvPr/>
          </p:nvPicPr>
          <p:blipFill rotWithShape="1">
            <a:blip r:embed="rId4">
              <a:alphaModFix/>
            </a:blip>
            <a:srcRect/>
            <a:stretch/>
          </p:blipFill>
          <p:spPr>
            <a:xfrm>
              <a:off x="1362120" y="1177310"/>
              <a:ext cx="1705223" cy="1609031"/>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5"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new-york-city/nyc-property-sales" TargetMode="External"/><Relationship Id="rId4" Type="http://schemas.openxmlformats.org/officeDocument/2006/relationships/hyperlink" Target="https://www.kaggle.com/c/house-prices-advanced-regression-techniques/data"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ctondo:Users:ctondo:Downloads:wWTQ_QH4.docx!OLE_LINK1" TargetMode="External"/><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2"/>
          <p:cNvSpPr txBox="1">
            <a:spLocks noGrp="1"/>
          </p:cNvSpPr>
          <p:nvPr>
            <p:ph type="body" idx="1"/>
          </p:nvPr>
        </p:nvSpPr>
        <p:spPr>
          <a:xfrm>
            <a:off x="5491825" y="394775"/>
            <a:ext cx="3482100" cy="3352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1"/>
              </a:buClr>
              <a:buSzPts val="3600"/>
              <a:buNone/>
            </a:pPr>
            <a:r>
              <a:rPr lang="en-US" sz="4800" dirty="0" smtClean="0"/>
              <a:t>NYC</a:t>
            </a:r>
            <a:endParaRPr sz="4800" dirty="0"/>
          </a:p>
          <a:p>
            <a:pPr marL="0" lvl="0" indent="0" algn="l" rtl="0">
              <a:lnSpc>
                <a:spcPct val="100000"/>
              </a:lnSpc>
              <a:spcBef>
                <a:spcPts val="720"/>
              </a:spcBef>
              <a:spcAft>
                <a:spcPts val="0"/>
              </a:spcAft>
              <a:buClr>
                <a:schemeClr val="accent1"/>
              </a:buClr>
              <a:buSzPts val="3600"/>
              <a:buNone/>
            </a:pPr>
            <a:r>
              <a:rPr lang="en-US" sz="4800" dirty="0"/>
              <a:t>Property</a:t>
            </a:r>
            <a:endParaRPr sz="4800" dirty="0"/>
          </a:p>
          <a:p>
            <a:pPr marL="0" lvl="0" indent="0" algn="l" rtl="0">
              <a:lnSpc>
                <a:spcPct val="100000"/>
              </a:lnSpc>
              <a:spcBef>
                <a:spcPts val="720"/>
              </a:spcBef>
              <a:spcAft>
                <a:spcPts val="0"/>
              </a:spcAft>
              <a:buClr>
                <a:schemeClr val="accent1"/>
              </a:buClr>
              <a:buSzPts val="3600"/>
              <a:buNone/>
            </a:pPr>
            <a:r>
              <a:rPr lang="en-US" sz="4800" dirty="0"/>
              <a:t>Report</a:t>
            </a:r>
            <a:endParaRPr sz="4800" dirty="0"/>
          </a:p>
        </p:txBody>
      </p:sp>
      <p:sp>
        <p:nvSpPr>
          <p:cNvPr id="94" name="Google Shape;94;p22"/>
          <p:cNvSpPr txBox="1">
            <a:spLocks noGrp="1"/>
          </p:cNvSpPr>
          <p:nvPr>
            <p:ph type="body" idx="2"/>
          </p:nvPr>
        </p:nvSpPr>
        <p:spPr>
          <a:xfrm>
            <a:off x="6835800" y="4160475"/>
            <a:ext cx="2308200" cy="878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1"/>
              </a:buClr>
              <a:buSzPts val="1400"/>
              <a:buNone/>
            </a:pPr>
            <a:r>
              <a:rPr lang="en-US"/>
              <a:t>Carl Jason Tondo</a:t>
            </a:r>
            <a:endParaRPr/>
          </a:p>
          <a:p>
            <a:pPr marL="0" lvl="0" indent="0" algn="l" rtl="0">
              <a:lnSpc>
                <a:spcPct val="100000"/>
              </a:lnSpc>
              <a:spcBef>
                <a:spcPts val="0"/>
              </a:spcBef>
              <a:spcAft>
                <a:spcPts val="0"/>
              </a:spcAft>
              <a:buClr>
                <a:schemeClr val="accent1"/>
              </a:buClr>
              <a:buSzPts val="1400"/>
              <a:buNone/>
            </a:pPr>
            <a:r>
              <a:rPr lang="en-US"/>
              <a:t>Hekwang Lhi</a:t>
            </a:r>
            <a:endParaRPr/>
          </a:p>
          <a:p>
            <a:pPr marL="0" lvl="0" indent="0" algn="l" rtl="0">
              <a:lnSpc>
                <a:spcPct val="100000"/>
              </a:lnSpc>
              <a:spcBef>
                <a:spcPts val="0"/>
              </a:spcBef>
              <a:spcAft>
                <a:spcPts val="0"/>
              </a:spcAft>
              <a:buClr>
                <a:schemeClr val="accent1"/>
              </a:buClr>
              <a:buSzPts val="1400"/>
              <a:buNone/>
            </a:pPr>
            <a:r>
              <a:rPr lang="en-US"/>
              <a:t>Khalid Ettalii</a:t>
            </a:r>
            <a:endParaRPr/>
          </a:p>
          <a:p>
            <a:pPr marL="0" lvl="0" indent="0" algn="l" rtl="0">
              <a:lnSpc>
                <a:spcPct val="100000"/>
              </a:lnSpc>
              <a:spcBef>
                <a:spcPts val="0"/>
              </a:spcBef>
              <a:spcAft>
                <a:spcPts val="0"/>
              </a:spcAft>
              <a:buClr>
                <a:schemeClr val="accent1"/>
              </a:buClr>
              <a:buSzPts val="1400"/>
              <a:buNone/>
            </a:pPr>
            <a:r>
              <a:rPr lang="en-US"/>
              <a:t>Maria Jose Siles Navarro  </a:t>
            </a:r>
            <a:endParaRPr/>
          </a:p>
        </p:txBody>
      </p:sp>
      <p:sp>
        <p:nvSpPr>
          <p:cNvPr id="95" name="Google Shape;95;p22"/>
          <p:cNvSpPr txBox="1"/>
          <p:nvPr/>
        </p:nvSpPr>
        <p:spPr>
          <a:xfrm>
            <a:off x="6757875" y="3805150"/>
            <a:ext cx="1357800" cy="45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solidFill>
                  <a:srgbClr val="4784A1"/>
                </a:solidFill>
              </a:rPr>
              <a:t>PRESENTED BY</a:t>
            </a:r>
            <a:endParaRPr sz="1000" b="1">
              <a:solidFill>
                <a:srgbClr val="4784A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0.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894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0.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9133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1.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0024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76692" cy="5143501"/>
          </a:xfrm>
          <a:prstGeom prst="rect">
            <a:avLst/>
          </a:prstGeom>
        </p:spPr>
      </p:pic>
    </p:spTree>
    <p:extLst>
      <p:ext uri="{BB962C8B-B14F-4D97-AF65-F5344CB8AC3E}">
        <p14:creationId xmlns:p14="http://schemas.microsoft.com/office/powerpoint/2010/main" val="179638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1969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2811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2.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47016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2.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5463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body" idx="1"/>
          </p:nvPr>
        </p:nvSpPr>
        <p:spPr>
          <a:xfrm>
            <a:off x="3707904" y="2211710"/>
            <a:ext cx="5436096"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dirty="0" smtClean="0"/>
              <a:t>Visual Distribution of Numerical Features</a:t>
            </a:r>
            <a:endParaRPr dirty="0"/>
          </a:p>
        </p:txBody>
      </p:sp>
    </p:spTree>
    <p:extLst>
      <p:ext uri="{BB962C8B-B14F-4D97-AF65-F5344CB8AC3E}">
        <p14:creationId xmlns:p14="http://schemas.microsoft.com/office/powerpoint/2010/main" val="18779861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8" name="Picture 7" descr="C:\Users\19179\AppData\Local\Microsoft\Windows\INetCache\Content.MSO\C7220B19.tmp"/>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499"/>
          </a:xfrm>
          <a:prstGeom prst="rect">
            <a:avLst/>
          </a:prstGeom>
          <a:noFill/>
          <a:ln>
            <a:noFill/>
          </a:ln>
        </p:spPr>
      </p:pic>
    </p:spTree>
    <p:extLst>
      <p:ext uri="{BB962C8B-B14F-4D97-AF65-F5344CB8AC3E}">
        <p14:creationId xmlns:p14="http://schemas.microsoft.com/office/powerpoint/2010/main" val="28925163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p:nvPr/>
        </p:nvSpPr>
        <p:spPr>
          <a:xfrm>
            <a:off x="2267744" y="483518"/>
            <a:ext cx="6876256" cy="5760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3600"/>
              <a:buFont typeface="Arial"/>
              <a:buNone/>
            </a:pPr>
            <a:r>
              <a:rPr lang="en-US" sz="3600" b="0" i="0" u="none" strike="noStrike" cap="none" dirty="0" smtClean="0">
                <a:solidFill>
                  <a:schemeClr val="accent1"/>
                </a:solidFill>
                <a:latin typeface="Arial"/>
                <a:ea typeface="Arial"/>
                <a:cs typeface="Arial"/>
                <a:sym typeface="Arial"/>
              </a:rPr>
              <a:t>Data Housing </a:t>
            </a:r>
            <a:r>
              <a:rPr lang="en-US" sz="3600" b="0" i="0" u="none" strike="noStrike" cap="none" dirty="0">
                <a:solidFill>
                  <a:schemeClr val="accent1"/>
                </a:solidFill>
                <a:latin typeface="Arial"/>
                <a:ea typeface="Arial"/>
                <a:cs typeface="Arial"/>
                <a:sym typeface="Arial"/>
              </a:rPr>
              <a:t>Agenda</a:t>
            </a:r>
            <a:endParaRPr sz="3600" b="0" i="0" u="none" strike="noStrike" cap="none" dirty="0">
              <a:solidFill>
                <a:schemeClr val="accent1"/>
              </a:solidFill>
              <a:latin typeface="Arial"/>
              <a:ea typeface="Arial"/>
              <a:cs typeface="Arial"/>
              <a:sym typeface="Arial"/>
            </a:endParaRPr>
          </a:p>
        </p:txBody>
      </p:sp>
      <p:sp>
        <p:nvSpPr>
          <p:cNvPr id="112" name="Google Shape;112;p24"/>
          <p:cNvSpPr/>
          <p:nvPr/>
        </p:nvSpPr>
        <p:spPr>
          <a:xfrm>
            <a:off x="1475656" y="1582688"/>
            <a:ext cx="792087" cy="662525"/>
          </a:xfrm>
          <a:prstGeom prst="roundRect">
            <a:avLst>
              <a:gd name="adj" fmla="val 10715"/>
            </a:avLst>
          </a:prstGeom>
          <a:solidFill>
            <a:schemeClr val="accent4"/>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4"/>
          <p:cNvSpPr/>
          <p:nvPr/>
        </p:nvSpPr>
        <p:spPr>
          <a:xfrm>
            <a:off x="1549419" y="1644385"/>
            <a:ext cx="644561" cy="539130"/>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24"/>
          <p:cNvSpPr txBox="1"/>
          <p:nvPr/>
        </p:nvSpPr>
        <p:spPr>
          <a:xfrm>
            <a:off x="1563695" y="1683118"/>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4"/>
                </a:solidFill>
                <a:latin typeface="Arial"/>
                <a:ea typeface="Arial"/>
                <a:cs typeface="Arial"/>
                <a:sym typeface="Arial"/>
              </a:rPr>
              <a:t>01</a:t>
            </a:r>
            <a:endParaRPr sz="2400" b="1">
              <a:solidFill>
                <a:schemeClr val="accent4"/>
              </a:solidFill>
              <a:latin typeface="Arial"/>
              <a:ea typeface="Arial"/>
              <a:cs typeface="Arial"/>
              <a:sym typeface="Arial"/>
            </a:endParaRPr>
          </a:p>
        </p:txBody>
      </p:sp>
      <p:sp>
        <p:nvSpPr>
          <p:cNvPr id="115" name="Google Shape;115;p24"/>
          <p:cNvSpPr/>
          <p:nvPr/>
        </p:nvSpPr>
        <p:spPr>
          <a:xfrm>
            <a:off x="2734143" y="1582688"/>
            <a:ext cx="5150225" cy="662525"/>
          </a:xfrm>
          <a:prstGeom prst="roundRect">
            <a:avLst>
              <a:gd name="adj" fmla="val 10715"/>
            </a:avLst>
          </a:prstGeom>
          <a:solidFill>
            <a:schemeClr val="accent4"/>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4"/>
          <p:cNvSpPr/>
          <p:nvPr/>
        </p:nvSpPr>
        <p:spPr>
          <a:xfrm>
            <a:off x="2816153" y="1644385"/>
            <a:ext cx="4986205" cy="539131"/>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24"/>
          <p:cNvSpPr/>
          <p:nvPr/>
        </p:nvSpPr>
        <p:spPr>
          <a:xfrm>
            <a:off x="1475656" y="2397157"/>
            <a:ext cx="792087" cy="662525"/>
          </a:xfrm>
          <a:prstGeom prst="roundRect">
            <a:avLst>
              <a:gd name="adj" fmla="val 10715"/>
            </a:avLst>
          </a:prstGeom>
          <a:solidFill>
            <a:schemeClr val="accent3"/>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4"/>
          <p:cNvSpPr/>
          <p:nvPr/>
        </p:nvSpPr>
        <p:spPr>
          <a:xfrm>
            <a:off x="1549419" y="2458854"/>
            <a:ext cx="644561" cy="539130"/>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24"/>
          <p:cNvSpPr txBox="1"/>
          <p:nvPr/>
        </p:nvSpPr>
        <p:spPr>
          <a:xfrm>
            <a:off x="1563695" y="2497587"/>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3"/>
                </a:solidFill>
                <a:latin typeface="Arial"/>
                <a:ea typeface="Arial"/>
                <a:cs typeface="Arial"/>
                <a:sym typeface="Arial"/>
              </a:rPr>
              <a:t>02</a:t>
            </a:r>
            <a:endParaRPr sz="2400" b="1">
              <a:solidFill>
                <a:schemeClr val="accent3"/>
              </a:solidFill>
              <a:latin typeface="Arial"/>
              <a:ea typeface="Arial"/>
              <a:cs typeface="Arial"/>
              <a:sym typeface="Arial"/>
            </a:endParaRPr>
          </a:p>
        </p:txBody>
      </p:sp>
      <p:sp>
        <p:nvSpPr>
          <p:cNvPr id="120" name="Google Shape;120;p24"/>
          <p:cNvSpPr/>
          <p:nvPr/>
        </p:nvSpPr>
        <p:spPr>
          <a:xfrm>
            <a:off x="2734143" y="2397157"/>
            <a:ext cx="5150225" cy="662525"/>
          </a:xfrm>
          <a:prstGeom prst="roundRect">
            <a:avLst>
              <a:gd name="adj" fmla="val 10715"/>
            </a:avLst>
          </a:prstGeom>
          <a:solidFill>
            <a:schemeClr val="accent3"/>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24"/>
          <p:cNvSpPr/>
          <p:nvPr/>
        </p:nvSpPr>
        <p:spPr>
          <a:xfrm>
            <a:off x="2816153" y="2458854"/>
            <a:ext cx="4986205" cy="539131"/>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2" name="Google Shape;122;p24"/>
          <p:cNvGrpSpPr/>
          <p:nvPr/>
        </p:nvGrpSpPr>
        <p:grpSpPr>
          <a:xfrm>
            <a:off x="2944670" y="2477305"/>
            <a:ext cx="4781487" cy="502228"/>
            <a:chOff x="2175371" y="1762964"/>
            <a:chExt cx="5040560" cy="600443"/>
          </a:xfrm>
        </p:grpSpPr>
        <p:sp>
          <p:nvSpPr>
            <p:cNvPr id="123" name="Google Shape;123;p24"/>
            <p:cNvSpPr txBox="1"/>
            <p:nvPr/>
          </p:nvSpPr>
          <p:spPr>
            <a:xfrm>
              <a:off x="2175371" y="1762964"/>
              <a:ext cx="5040560" cy="3679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u="none">
                  <a:solidFill>
                    <a:schemeClr val="accent3"/>
                  </a:solidFill>
                  <a:latin typeface="Arial"/>
                  <a:ea typeface="Arial"/>
                  <a:cs typeface="Arial"/>
                  <a:sym typeface="Arial"/>
                </a:rPr>
                <a:t>Data Engineering </a:t>
              </a:r>
              <a:endParaRPr sz="1400" b="1" u="none">
                <a:solidFill>
                  <a:schemeClr val="accent3"/>
                </a:solidFill>
                <a:latin typeface="Arial"/>
                <a:ea typeface="Arial"/>
                <a:cs typeface="Arial"/>
                <a:sym typeface="Arial"/>
              </a:endParaRPr>
            </a:p>
          </p:txBody>
        </p:sp>
        <p:sp>
          <p:nvSpPr>
            <p:cNvPr id="124" name="Google Shape;124;p24"/>
            <p:cNvSpPr txBox="1"/>
            <p:nvPr/>
          </p:nvSpPr>
          <p:spPr>
            <a:xfrm>
              <a:off x="2175371" y="2032239"/>
              <a:ext cx="5040560" cy="3311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u="none">
                  <a:solidFill>
                    <a:schemeClr val="accent3"/>
                  </a:solidFill>
                  <a:latin typeface="Arial"/>
                  <a:ea typeface="Arial"/>
                  <a:cs typeface="Arial"/>
                  <a:sym typeface="Arial"/>
                </a:rPr>
                <a:t>Cleaning and Transforming the NYC Property data</a:t>
              </a:r>
              <a:endParaRPr sz="1200" b="0" u="none">
                <a:solidFill>
                  <a:schemeClr val="accent3"/>
                </a:solidFill>
                <a:latin typeface="Arial"/>
                <a:ea typeface="Arial"/>
                <a:cs typeface="Arial"/>
                <a:sym typeface="Arial"/>
              </a:endParaRPr>
            </a:p>
          </p:txBody>
        </p:sp>
      </p:grpSp>
      <p:sp>
        <p:nvSpPr>
          <p:cNvPr id="125" name="Google Shape;125;p24"/>
          <p:cNvSpPr/>
          <p:nvPr/>
        </p:nvSpPr>
        <p:spPr>
          <a:xfrm>
            <a:off x="1475656" y="3211626"/>
            <a:ext cx="792087" cy="662525"/>
          </a:xfrm>
          <a:prstGeom prst="roundRect">
            <a:avLst>
              <a:gd name="adj" fmla="val 10715"/>
            </a:avLst>
          </a:prstGeom>
          <a:solidFill>
            <a:schemeClr val="accent2"/>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4"/>
          <p:cNvSpPr/>
          <p:nvPr/>
        </p:nvSpPr>
        <p:spPr>
          <a:xfrm>
            <a:off x="1549419" y="3273323"/>
            <a:ext cx="644561" cy="539130"/>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24"/>
          <p:cNvSpPr txBox="1"/>
          <p:nvPr/>
        </p:nvSpPr>
        <p:spPr>
          <a:xfrm>
            <a:off x="1563695" y="3312056"/>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2"/>
                </a:solidFill>
                <a:latin typeface="Arial"/>
                <a:ea typeface="Arial"/>
                <a:cs typeface="Arial"/>
                <a:sym typeface="Arial"/>
              </a:rPr>
              <a:t>03</a:t>
            </a:r>
            <a:endParaRPr sz="2400" b="1">
              <a:solidFill>
                <a:schemeClr val="accent2"/>
              </a:solidFill>
              <a:latin typeface="Arial"/>
              <a:ea typeface="Arial"/>
              <a:cs typeface="Arial"/>
              <a:sym typeface="Arial"/>
            </a:endParaRPr>
          </a:p>
        </p:txBody>
      </p:sp>
      <p:sp>
        <p:nvSpPr>
          <p:cNvPr id="128" name="Google Shape;128;p24"/>
          <p:cNvSpPr/>
          <p:nvPr/>
        </p:nvSpPr>
        <p:spPr>
          <a:xfrm>
            <a:off x="2760368" y="3211688"/>
            <a:ext cx="5150100" cy="662400"/>
          </a:xfrm>
          <a:prstGeom prst="roundRect">
            <a:avLst>
              <a:gd name="adj" fmla="val 10715"/>
            </a:avLst>
          </a:prstGeom>
          <a:solidFill>
            <a:schemeClr val="accent2"/>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4"/>
          <p:cNvSpPr/>
          <p:nvPr/>
        </p:nvSpPr>
        <p:spPr>
          <a:xfrm>
            <a:off x="2816115" y="3273348"/>
            <a:ext cx="4986300" cy="539100"/>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0" name="Google Shape;130;p24"/>
          <p:cNvGrpSpPr/>
          <p:nvPr/>
        </p:nvGrpSpPr>
        <p:grpSpPr>
          <a:xfrm>
            <a:off x="2918478" y="1662848"/>
            <a:ext cx="4781513" cy="502211"/>
            <a:chOff x="2175371" y="1762964"/>
            <a:chExt cx="5040600" cy="600443"/>
          </a:xfrm>
        </p:grpSpPr>
        <p:sp>
          <p:nvSpPr>
            <p:cNvPr id="131" name="Google Shape;131;p24"/>
            <p:cNvSpPr txBox="1"/>
            <p:nvPr/>
          </p:nvSpPr>
          <p:spPr>
            <a:xfrm>
              <a:off x="2175371" y="1762964"/>
              <a:ext cx="5040600" cy="36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smtClean="0">
                  <a:solidFill>
                    <a:schemeClr val="accent2"/>
                  </a:solidFill>
                </a:rPr>
                <a:t>Data Source</a:t>
              </a:r>
              <a:endParaRPr dirty="0"/>
            </a:p>
          </p:txBody>
        </p:sp>
        <p:sp>
          <p:nvSpPr>
            <p:cNvPr id="132" name="Google Shape;132;p24"/>
            <p:cNvSpPr txBox="1"/>
            <p:nvPr/>
          </p:nvSpPr>
          <p:spPr>
            <a:xfrm>
              <a:off x="2175371" y="2032239"/>
              <a:ext cx="5040560" cy="3311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chemeClr val="accent2"/>
                  </a:solidFill>
                </a:rPr>
                <a:t>Relevance of NYC property Data in today’s world</a:t>
              </a:r>
              <a:endParaRPr dirty="0"/>
            </a:p>
          </p:txBody>
        </p:sp>
      </p:grpSp>
      <p:sp>
        <p:nvSpPr>
          <p:cNvPr id="133" name="Google Shape;133;p24"/>
          <p:cNvSpPr/>
          <p:nvPr/>
        </p:nvSpPr>
        <p:spPr>
          <a:xfrm>
            <a:off x="1475656" y="4026095"/>
            <a:ext cx="792087" cy="662525"/>
          </a:xfrm>
          <a:prstGeom prst="roundRect">
            <a:avLst>
              <a:gd name="adj" fmla="val 10715"/>
            </a:avLst>
          </a:prstGeom>
          <a:solidFill>
            <a:schemeClr val="accent1"/>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24"/>
          <p:cNvSpPr/>
          <p:nvPr/>
        </p:nvSpPr>
        <p:spPr>
          <a:xfrm>
            <a:off x="1549419" y="4087792"/>
            <a:ext cx="644561" cy="539130"/>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24"/>
          <p:cNvSpPr txBox="1"/>
          <p:nvPr/>
        </p:nvSpPr>
        <p:spPr>
          <a:xfrm>
            <a:off x="1563695" y="4126525"/>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1"/>
                </a:solidFill>
                <a:latin typeface="Arial"/>
                <a:ea typeface="Arial"/>
                <a:cs typeface="Arial"/>
                <a:sym typeface="Arial"/>
              </a:rPr>
              <a:t>04</a:t>
            </a:r>
            <a:endParaRPr sz="2400" b="1">
              <a:solidFill>
                <a:schemeClr val="accent1"/>
              </a:solidFill>
              <a:latin typeface="Arial"/>
              <a:ea typeface="Arial"/>
              <a:cs typeface="Arial"/>
              <a:sym typeface="Arial"/>
            </a:endParaRPr>
          </a:p>
        </p:txBody>
      </p:sp>
      <p:sp>
        <p:nvSpPr>
          <p:cNvPr id="136" name="Google Shape;136;p24"/>
          <p:cNvSpPr/>
          <p:nvPr/>
        </p:nvSpPr>
        <p:spPr>
          <a:xfrm>
            <a:off x="2734143" y="4026095"/>
            <a:ext cx="5150225" cy="662525"/>
          </a:xfrm>
          <a:prstGeom prst="roundRect">
            <a:avLst>
              <a:gd name="adj" fmla="val 10715"/>
            </a:avLst>
          </a:prstGeom>
          <a:solidFill>
            <a:schemeClr val="accent1"/>
          </a:solidFill>
          <a:ln>
            <a:noFill/>
          </a:ln>
          <a:effectLst>
            <a:outerShdw blurRad="50800" dist="38100" dir="5400000" algn="ctr"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4"/>
          <p:cNvSpPr/>
          <p:nvPr/>
        </p:nvSpPr>
        <p:spPr>
          <a:xfrm>
            <a:off x="2816153" y="4087792"/>
            <a:ext cx="4986205" cy="539131"/>
          </a:xfrm>
          <a:prstGeom prst="roundRect">
            <a:avLst>
              <a:gd name="adj" fmla="val 10715"/>
            </a:avLst>
          </a:prstGeom>
          <a:gradFill>
            <a:gsLst>
              <a:gs pos="0">
                <a:srgbClr val="EAEAEA"/>
              </a:gs>
              <a:gs pos="100000">
                <a:schemeClr val="lt1"/>
              </a:gs>
            </a:gsLst>
            <a:lin ang="8100000" scaled="0"/>
          </a:gradFill>
          <a:ln w="15875"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8" name="Google Shape;138;p24"/>
          <p:cNvGrpSpPr/>
          <p:nvPr/>
        </p:nvGrpSpPr>
        <p:grpSpPr>
          <a:xfrm>
            <a:off x="2944670" y="4106243"/>
            <a:ext cx="4781487" cy="502228"/>
            <a:chOff x="2175371" y="1762964"/>
            <a:chExt cx="5040560" cy="600443"/>
          </a:xfrm>
        </p:grpSpPr>
        <p:sp>
          <p:nvSpPr>
            <p:cNvPr id="139" name="Google Shape;139;p24"/>
            <p:cNvSpPr txBox="1"/>
            <p:nvPr/>
          </p:nvSpPr>
          <p:spPr>
            <a:xfrm>
              <a:off x="2175371" y="1762964"/>
              <a:ext cx="5040560" cy="3679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smtClean="0">
                  <a:solidFill>
                    <a:schemeClr val="accent1"/>
                  </a:solidFill>
                </a:rPr>
                <a:t>Conclusion</a:t>
              </a:r>
              <a:r>
                <a:rPr lang="en-US" b="1" dirty="0" smtClean="0">
                  <a:solidFill>
                    <a:schemeClr val="accent1"/>
                  </a:solidFill>
                </a:rPr>
                <a:t> | Q&amp;A</a:t>
              </a:r>
              <a:endParaRPr dirty="0"/>
            </a:p>
          </p:txBody>
        </p:sp>
        <p:sp>
          <p:nvSpPr>
            <p:cNvPr id="140" name="Google Shape;140;p24"/>
            <p:cNvSpPr txBox="1"/>
            <p:nvPr/>
          </p:nvSpPr>
          <p:spPr>
            <a:xfrm>
              <a:off x="2175371" y="2032239"/>
              <a:ext cx="5040560" cy="3311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grpSp>
      <p:grpSp>
        <p:nvGrpSpPr>
          <p:cNvPr id="141" name="Google Shape;141;p24"/>
          <p:cNvGrpSpPr/>
          <p:nvPr/>
        </p:nvGrpSpPr>
        <p:grpSpPr>
          <a:xfrm>
            <a:off x="2918490" y="3291785"/>
            <a:ext cx="4781475" cy="502211"/>
            <a:chOff x="2175371" y="1762964"/>
            <a:chExt cx="5040560" cy="600443"/>
          </a:xfrm>
        </p:grpSpPr>
        <p:sp>
          <p:nvSpPr>
            <p:cNvPr id="142" name="Google Shape;142;p24"/>
            <p:cNvSpPr txBox="1"/>
            <p:nvPr/>
          </p:nvSpPr>
          <p:spPr>
            <a:xfrm>
              <a:off x="2175371" y="1762964"/>
              <a:ext cx="5040560" cy="3679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u="none" dirty="0" smtClean="0">
                  <a:solidFill>
                    <a:schemeClr val="accent4"/>
                  </a:solidFill>
                  <a:latin typeface="Arial"/>
                  <a:ea typeface="Arial"/>
                  <a:cs typeface="Arial"/>
                  <a:sym typeface="Arial"/>
                </a:rPr>
                <a:t>Data Modeling</a:t>
              </a:r>
              <a:endParaRPr sz="1400" b="1" u="none" dirty="0">
                <a:solidFill>
                  <a:schemeClr val="accent4"/>
                </a:solidFill>
                <a:latin typeface="Arial"/>
                <a:ea typeface="Arial"/>
                <a:cs typeface="Arial"/>
                <a:sym typeface="Arial"/>
              </a:endParaRPr>
            </a:p>
          </p:txBody>
        </p:sp>
        <p:sp>
          <p:nvSpPr>
            <p:cNvPr id="143" name="Google Shape;143;p24"/>
            <p:cNvSpPr txBox="1"/>
            <p:nvPr/>
          </p:nvSpPr>
          <p:spPr>
            <a:xfrm>
              <a:off x="2175371" y="2032239"/>
              <a:ext cx="5040560" cy="3311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u="none" dirty="0" smtClean="0">
                  <a:solidFill>
                    <a:schemeClr val="accent4"/>
                  </a:solidFill>
                  <a:latin typeface="Arial"/>
                  <a:ea typeface="Arial"/>
                  <a:cs typeface="Arial"/>
                  <a:sym typeface="Arial"/>
                </a:rPr>
                <a:t>Training and Testing with Machine Learning for data predictions</a:t>
              </a:r>
              <a:endParaRPr dirty="0"/>
            </a:p>
          </p:txBody>
        </p:sp>
      </p:grpSp>
      <p:sp>
        <p:nvSpPr>
          <p:cNvPr id="2" name="Rectangle 1"/>
          <p:cNvSpPr/>
          <p:nvPr/>
        </p:nvSpPr>
        <p:spPr>
          <a:xfrm>
            <a:off x="2935110" y="4332112"/>
            <a:ext cx="4840111" cy="276999"/>
          </a:xfrm>
          <a:prstGeom prst="rect">
            <a:avLst/>
          </a:prstGeom>
        </p:spPr>
        <p:txBody>
          <a:bodyPr wrap="square">
            <a:spAutoFit/>
          </a:bodyPr>
          <a:lstStyle/>
          <a:p>
            <a:r>
              <a:rPr lang="en-US" sz="1200" dirty="0" smtClean="0">
                <a:solidFill>
                  <a:schemeClr val="accent4"/>
                </a:solidFill>
              </a:rPr>
              <a:t>What did we learn? How can we improve? General Q&amp;A</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body" idx="1"/>
          </p:nvPr>
        </p:nvSpPr>
        <p:spPr>
          <a:xfrm>
            <a:off x="3707904" y="2211710"/>
            <a:ext cx="5436096"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dirty="0" smtClean="0"/>
              <a:t>Scatter Plots of Numerical Features</a:t>
            </a:r>
            <a:endParaRPr dirty="0"/>
          </a:p>
        </p:txBody>
      </p:sp>
    </p:spTree>
    <p:extLst>
      <p:ext uri="{BB962C8B-B14F-4D97-AF65-F5344CB8AC3E}">
        <p14:creationId xmlns:p14="http://schemas.microsoft.com/office/powerpoint/2010/main" val="23560348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C:\Users\19179\AppData\Local\Microsoft\Windows\INetCache\Content.MSO\5E07B58F.tmp"/>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73205" cy="5143500"/>
          </a:xfrm>
          <a:prstGeom prst="rect">
            <a:avLst/>
          </a:prstGeom>
          <a:noFill/>
          <a:ln>
            <a:noFill/>
          </a:ln>
        </p:spPr>
      </p:pic>
    </p:spTree>
    <p:extLst>
      <p:ext uri="{BB962C8B-B14F-4D97-AF65-F5344CB8AC3E}">
        <p14:creationId xmlns:p14="http://schemas.microsoft.com/office/powerpoint/2010/main" val="3270604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None/>
            </a:pPr>
            <a:r>
              <a:rPr lang="en-US" b="1" dirty="0" smtClean="0"/>
              <a:t>Scatter Plots Explained</a:t>
            </a:r>
            <a:endParaRPr dirty="0"/>
          </a:p>
        </p:txBody>
      </p:sp>
      <p:sp>
        <p:nvSpPr>
          <p:cNvPr id="377" name="Google Shape;377;p33"/>
          <p:cNvSpPr txBox="1"/>
          <p:nvPr/>
        </p:nvSpPr>
        <p:spPr>
          <a:xfrm>
            <a:off x="147662" y="1375732"/>
            <a:ext cx="2687458" cy="50430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2000"/>
              <a:buFont typeface="Arial"/>
              <a:buNone/>
            </a:pPr>
            <a:r>
              <a:rPr lang="en-US" sz="2000" b="1" dirty="0" smtClean="0">
                <a:solidFill>
                  <a:schemeClr val="accent1"/>
                </a:solidFill>
              </a:rPr>
              <a:t>Correlation Insights</a:t>
            </a:r>
            <a:endParaRPr dirty="0"/>
          </a:p>
        </p:txBody>
      </p:sp>
      <p:sp>
        <p:nvSpPr>
          <p:cNvPr id="378" name="Google Shape;378;p33"/>
          <p:cNvSpPr txBox="1"/>
          <p:nvPr/>
        </p:nvSpPr>
        <p:spPr>
          <a:xfrm>
            <a:off x="323527" y="1957019"/>
            <a:ext cx="8698651" cy="2946475"/>
          </a:xfrm>
          <a:prstGeom prst="rect">
            <a:avLst/>
          </a:prstGeom>
          <a:noFill/>
          <a:ln>
            <a:noFill/>
          </a:ln>
        </p:spPr>
        <p:txBody>
          <a:bodyPr spcFirstLastPara="1" wrap="square" lIns="91425" tIns="45700" rIns="91425" bIns="45700" anchor="t" anchorCtr="0">
            <a:noAutofit/>
          </a:bodyPr>
          <a:lstStyle/>
          <a:p>
            <a:r>
              <a:rPr lang="uz-Cyrl-UZ" sz="1200" dirty="0">
                <a:solidFill>
                  <a:srgbClr val="4784A1"/>
                </a:solidFill>
              </a:rPr>
              <a:t>We see correlations in the scatter plots for some features, such as LotFrontage, LotArea, TotalBsmtSF...etc. There are some obvious outliers in some of these plots. By removing some outliers in the training set, the model will generalize better on unseen data</a:t>
            </a:r>
            <a:r>
              <a:rPr lang="uz-Cyrl-UZ" sz="1200" dirty="0" smtClean="0">
                <a:solidFill>
                  <a:srgbClr val="4784A1"/>
                </a:solidFill>
              </a:rPr>
              <a:t>.</a:t>
            </a:r>
            <a:endParaRPr lang="en-US" sz="1200" dirty="0" smtClean="0">
              <a:solidFill>
                <a:srgbClr val="4784A1"/>
              </a:solidFill>
            </a:endParaRPr>
          </a:p>
          <a:p>
            <a:endParaRPr lang="en-US" sz="1200" dirty="0">
              <a:solidFill>
                <a:srgbClr val="4784A1"/>
              </a:solidFill>
            </a:endParaRPr>
          </a:p>
          <a:p>
            <a:r>
              <a:rPr lang="en-US" sz="1200" dirty="0">
                <a:solidFill>
                  <a:srgbClr val="4784A1"/>
                </a:solidFill>
              </a:rPr>
              <a:t>After removing the outliers </a:t>
            </a:r>
            <a:r>
              <a:rPr lang="uz-Cyrl-UZ" sz="1200" dirty="0">
                <a:solidFill>
                  <a:srgbClr val="4784A1"/>
                </a:solidFill>
              </a:rPr>
              <a:t>it is necessary to transform the numerical features that are skewed. This is because lots of regression models building assume that the features are distributed normally and have a symmetrical shape</a:t>
            </a:r>
            <a:r>
              <a:rPr lang="uz-Cyrl-UZ" sz="1200" dirty="0" smtClean="0">
                <a:solidFill>
                  <a:srgbClr val="4784A1"/>
                </a:solidFill>
              </a:rPr>
              <a:t>.</a:t>
            </a:r>
            <a:endParaRPr lang="en-US" sz="1200" dirty="0" smtClean="0">
              <a:solidFill>
                <a:srgbClr val="4784A1"/>
              </a:solidFill>
            </a:endParaRPr>
          </a:p>
          <a:p>
            <a:endParaRPr lang="en-US" sz="1200" dirty="0">
              <a:solidFill>
                <a:srgbClr val="4784A1"/>
              </a:solidFill>
            </a:endParaRPr>
          </a:p>
          <a:p>
            <a:r>
              <a:rPr lang="en-US" sz="1200" dirty="0" smtClean="0">
                <a:solidFill>
                  <a:srgbClr val="4784A1"/>
                </a:solidFill>
              </a:rPr>
              <a:t>We’</a:t>
            </a:r>
            <a:r>
              <a:rPr lang="uz-Cyrl-UZ" sz="1200" dirty="0" smtClean="0">
                <a:solidFill>
                  <a:srgbClr val="4784A1"/>
                </a:solidFill>
              </a:rPr>
              <a:t>ve </a:t>
            </a:r>
            <a:r>
              <a:rPr lang="uz-Cyrl-UZ" sz="1200" dirty="0">
                <a:solidFill>
                  <a:srgbClr val="4784A1"/>
                </a:solidFill>
              </a:rPr>
              <a:t>tried various transformations (log, boxcox, sqrt...etc) and found that log-transform works better</a:t>
            </a:r>
            <a:r>
              <a:rPr lang="uz-Cyrl-UZ" sz="1200" dirty="0" smtClean="0">
                <a:solidFill>
                  <a:srgbClr val="4784A1"/>
                </a:solidFill>
              </a:rPr>
              <a:t>.</a:t>
            </a:r>
            <a:endParaRPr lang="en-US" sz="1200" dirty="0" smtClean="0">
              <a:solidFill>
                <a:srgbClr val="4784A1"/>
              </a:solidFill>
            </a:endParaRPr>
          </a:p>
          <a:p>
            <a:endParaRPr lang="en-US" sz="1200" dirty="0">
              <a:solidFill>
                <a:srgbClr val="4784A1"/>
              </a:solidFill>
            </a:endParaRPr>
          </a:p>
          <a:p>
            <a:r>
              <a:rPr lang="en-US" sz="1200" dirty="0">
                <a:solidFill>
                  <a:srgbClr val="4784A1"/>
                </a:solidFill>
              </a:rPr>
              <a:t>W</a:t>
            </a:r>
            <a:r>
              <a:rPr lang="en-US" sz="1200" dirty="0" smtClean="0">
                <a:solidFill>
                  <a:srgbClr val="4784A1"/>
                </a:solidFill>
              </a:rPr>
              <a:t>e </a:t>
            </a:r>
            <a:r>
              <a:rPr lang="en-US" sz="1200" dirty="0">
                <a:solidFill>
                  <a:srgbClr val="4784A1"/>
                </a:solidFill>
              </a:rPr>
              <a:t>transform those with </a:t>
            </a:r>
            <a:r>
              <a:rPr lang="en-US" sz="1200" dirty="0" err="1">
                <a:solidFill>
                  <a:srgbClr val="4784A1"/>
                </a:solidFill>
              </a:rPr>
              <a:t>skewness</a:t>
            </a:r>
            <a:r>
              <a:rPr lang="en-US" sz="1200" dirty="0">
                <a:solidFill>
                  <a:srgbClr val="4784A1"/>
                </a:solidFill>
              </a:rPr>
              <a:t> &gt; </a:t>
            </a:r>
            <a:r>
              <a:rPr lang="en-US" sz="1200" dirty="0" smtClean="0">
                <a:solidFill>
                  <a:srgbClr val="4784A1"/>
                </a:solidFill>
              </a:rPr>
              <a:t>0.5, and we </a:t>
            </a:r>
            <a:r>
              <a:rPr lang="en-US" sz="1200" dirty="0">
                <a:solidFill>
                  <a:srgbClr val="4784A1"/>
                </a:solidFill>
              </a:rPr>
              <a:t>get </a:t>
            </a:r>
            <a:r>
              <a:rPr lang="en-US" sz="1200" dirty="0" smtClean="0">
                <a:solidFill>
                  <a:srgbClr val="4784A1"/>
                </a:solidFill>
              </a:rPr>
              <a:t>to change the visualization of the scatter plots.</a:t>
            </a:r>
            <a:endParaRPr lang="en-US" sz="1200" dirty="0">
              <a:solidFill>
                <a:srgbClr val="4784A1"/>
              </a:solidFill>
            </a:endParaRPr>
          </a:p>
          <a:p>
            <a:endParaRPr lang="en-US" sz="1200" dirty="0">
              <a:solidFill>
                <a:srgbClr val="4784A1"/>
              </a:solidFill>
            </a:endParaRPr>
          </a:p>
          <a:p>
            <a:pPr marL="0" marR="0" lvl="0" indent="0" algn="r" rtl="0">
              <a:spcBef>
                <a:spcPts val="0"/>
              </a:spcBef>
              <a:spcAft>
                <a:spcPts val="0"/>
              </a:spcAft>
              <a:buNone/>
            </a:pPr>
            <a:r>
              <a:rPr lang="en-US" sz="1200" dirty="0" smtClean="0">
                <a:solidFill>
                  <a:srgbClr val="4784A1"/>
                </a:solidFill>
                <a:sym typeface="Arial"/>
              </a:rPr>
              <a:t>. </a:t>
            </a:r>
            <a:endParaRPr dirty="0">
              <a:solidFill>
                <a:srgbClr val="4784A1"/>
              </a:solidFill>
            </a:endParaRPr>
          </a:p>
        </p:txBody>
      </p:sp>
    </p:spTree>
    <p:extLst>
      <p:ext uri="{BB962C8B-B14F-4D97-AF65-F5344CB8AC3E}">
        <p14:creationId xmlns:p14="http://schemas.microsoft.com/office/powerpoint/2010/main" val="10089618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4" name="Picture 3" descr="C:\Users\19179\AppData\Local\Microsoft\Windows\INetCache\Content.MSO\68B7A575.tmp"/>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58438" cy="5143500"/>
          </a:xfrm>
          <a:prstGeom prst="rect">
            <a:avLst/>
          </a:prstGeom>
          <a:noFill/>
          <a:ln>
            <a:noFill/>
          </a:ln>
        </p:spPr>
      </p:pic>
    </p:spTree>
    <p:extLst>
      <p:ext uri="{BB962C8B-B14F-4D97-AF65-F5344CB8AC3E}">
        <p14:creationId xmlns:p14="http://schemas.microsoft.com/office/powerpoint/2010/main" val="31062605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descr="C:\Users\19179\AppData\Local\Microsoft\Windows\INetCache\Content.MSO\1E391791.tmp"/>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ln>
            <a:noFill/>
          </a:ln>
        </p:spPr>
      </p:pic>
    </p:spTree>
    <p:extLst>
      <p:ext uri="{BB962C8B-B14F-4D97-AF65-F5344CB8AC3E}">
        <p14:creationId xmlns:p14="http://schemas.microsoft.com/office/powerpoint/2010/main" val="29366286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body" idx="1"/>
          </p:nvPr>
        </p:nvSpPr>
        <p:spPr>
          <a:xfrm>
            <a:off x="3707904" y="2211710"/>
            <a:ext cx="5436096"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dirty="0" smtClean="0"/>
              <a:t>Machine Learning (ML)</a:t>
            </a:r>
          </a:p>
        </p:txBody>
      </p:sp>
    </p:spTree>
    <p:extLst>
      <p:ext uri="{BB962C8B-B14F-4D97-AF65-F5344CB8AC3E}">
        <p14:creationId xmlns:p14="http://schemas.microsoft.com/office/powerpoint/2010/main" val="40724837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0" y="1033870"/>
            <a:ext cx="9144000" cy="576064"/>
          </a:xfrm>
          <a:prstGeom prst="rect">
            <a:avLst/>
          </a:prstGeom>
          <a:noFill/>
          <a:ln>
            <a:noFill/>
          </a:ln>
        </p:spPr>
        <p:txBody>
          <a:bodyPr spcFirstLastPara="1" wrap="square" lIns="91425" tIns="45700" rIns="91425" bIns="45700" anchor="ctr" anchorCtr="0">
            <a:noAutofit/>
          </a:bodyPr>
          <a:lstStyle/>
          <a:p>
            <a:pPr marL="0" lvl="0" indent="0">
              <a:spcBef>
                <a:spcPts val="0"/>
              </a:spcBef>
              <a:buSzPts val="2000"/>
            </a:pPr>
            <a:r>
              <a:rPr lang="en-US" b="1" dirty="0"/>
              <a:t>Linear </a:t>
            </a:r>
            <a:r>
              <a:rPr lang="en-US" b="1" dirty="0" smtClean="0"/>
              <a:t>Regression</a:t>
            </a:r>
            <a:endParaRPr lang="en-US" dirty="0"/>
          </a:p>
        </p:txBody>
      </p:sp>
      <p:sp>
        <p:nvSpPr>
          <p:cNvPr id="378" name="Google Shape;378;p33"/>
          <p:cNvSpPr txBox="1"/>
          <p:nvPr/>
        </p:nvSpPr>
        <p:spPr>
          <a:xfrm>
            <a:off x="339624" y="1853634"/>
            <a:ext cx="8416762" cy="2207996"/>
          </a:xfrm>
          <a:prstGeom prst="rect">
            <a:avLst/>
          </a:prstGeom>
          <a:noFill/>
          <a:ln>
            <a:noFill/>
          </a:ln>
        </p:spPr>
        <p:txBody>
          <a:bodyPr spcFirstLastPara="1" wrap="square" lIns="91425" tIns="45700" rIns="91425" bIns="45700" anchor="t" anchorCtr="0">
            <a:noAutofit/>
          </a:bodyPr>
          <a:lstStyle/>
          <a:p>
            <a:r>
              <a:rPr lang="uz-Cyrl-UZ" dirty="0">
                <a:solidFill>
                  <a:srgbClr val="4784A1"/>
                </a:solidFill>
              </a:rPr>
              <a:t>In this </a:t>
            </a:r>
            <a:r>
              <a:rPr lang="en-US" dirty="0">
                <a:solidFill>
                  <a:srgbClr val="4784A1"/>
                </a:solidFill>
              </a:rPr>
              <a:t>project </a:t>
            </a:r>
            <a:r>
              <a:rPr lang="uz-Cyrl-UZ" dirty="0">
                <a:solidFill>
                  <a:srgbClr val="4784A1"/>
                </a:solidFill>
              </a:rPr>
              <a:t>, </a:t>
            </a:r>
            <a:r>
              <a:rPr lang="en-US" dirty="0" smtClean="0">
                <a:solidFill>
                  <a:srgbClr val="4784A1"/>
                </a:solidFill>
              </a:rPr>
              <a:t>we</a:t>
            </a:r>
            <a:r>
              <a:rPr lang="uz-Cyrl-UZ" dirty="0" smtClean="0">
                <a:solidFill>
                  <a:srgbClr val="4784A1"/>
                </a:solidFill>
              </a:rPr>
              <a:t> </a:t>
            </a:r>
            <a:r>
              <a:rPr lang="uz-Cyrl-UZ" dirty="0">
                <a:solidFill>
                  <a:srgbClr val="4784A1"/>
                </a:solidFill>
              </a:rPr>
              <a:t>used the XGBoost Regressor along with </a:t>
            </a:r>
            <a:r>
              <a:rPr lang="uz-Cyrl-UZ" u="sng" dirty="0">
                <a:solidFill>
                  <a:srgbClr val="4784A1"/>
                </a:solidFill>
              </a:rPr>
              <a:t>RFECV</a:t>
            </a:r>
            <a:r>
              <a:rPr lang="uz-Cyrl-UZ" dirty="0">
                <a:solidFill>
                  <a:srgbClr val="4784A1"/>
                </a:solidFill>
              </a:rPr>
              <a:t> </a:t>
            </a:r>
            <a:r>
              <a:rPr lang="en-US" dirty="0">
                <a:solidFill>
                  <a:srgbClr val="4784A1"/>
                </a:solidFill>
              </a:rPr>
              <a:t> (</a:t>
            </a:r>
            <a:r>
              <a:rPr lang="uz-Cyrl-UZ" dirty="0">
                <a:solidFill>
                  <a:srgbClr val="4784A1"/>
                </a:solidFill>
              </a:rPr>
              <a:t>Recursive Feature Elimination</a:t>
            </a:r>
            <a:r>
              <a:rPr lang="en-US" dirty="0">
                <a:solidFill>
                  <a:srgbClr val="4784A1"/>
                </a:solidFill>
              </a:rPr>
              <a:t>) </a:t>
            </a:r>
            <a:r>
              <a:rPr lang="uz-Cyrl-UZ" dirty="0">
                <a:solidFill>
                  <a:srgbClr val="4784A1"/>
                </a:solidFill>
              </a:rPr>
              <a:t>to rank the importance of the features and eliminate the redundant ones. I then trained a Kernel Ridge regressor (which performed best among the several models I tried) to make predictions, which leads to a </a:t>
            </a:r>
            <a:r>
              <a:rPr lang="uz-Cyrl-UZ" u="sng" dirty="0">
                <a:solidFill>
                  <a:srgbClr val="4784A1"/>
                </a:solidFill>
              </a:rPr>
              <a:t>leaderboard score</a:t>
            </a:r>
            <a:r>
              <a:rPr lang="uz-Cyrl-UZ" dirty="0">
                <a:solidFill>
                  <a:srgbClr val="4784A1"/>
                </a:solidFill>
              </a:rPr>
              <a:t> of 0.11709</a:t>
            </a:r>
            <a:r>
              <a:rPr lang="uz-Cyrl-UZ" dirty="0" smtClean="0">
                <a:solidFill>
                  <a:srgbClr val="4784A1"/>
                </a:solidFill>
              </a:rPr>
              <a:t>.</a:t>
            </a:r>
            <a:endParaRPr lang="en-US" dirty="0" smtClean="0">
              <a:solidFill>
                <a:srgbClr val="4784A1"/>
              </a:solidFill>
            </a:endParaRPr>
          </a:p>
          <a:p>
            <a:endParaRPr lang="en-US" dirty="0" smtClean="0">
              <a:solidFill>
                <a:srgbClr val="4784A1"/>
              </a:solidFill>
            </a:endParaRPr>
          </a:p>
          <a:p>
            <a:r>
              <a:rPr lang="uz-Cyrl-UZ" dirty="0">
                <a:solidFill>
                  <a:srgbClr val="4784A1"/>
                </a:solidFill>
              </a:rPr>
              <a:t>For the categorical features, I will transform them to dummy variables, but I'll drop one column from each of them to avoid </a:t>
            </a:r>
            <a:r>
              <a:rPr lang="uz-Cyrl-UZ" u="sng" dirty="0">
                <a:solidFill>
                  <a:srgbClr val="4784A1"/>
                </a:solidFill>
              </a:rPr>
              <a:t>dummy variable trap</a:t>
            </a:r>
            <a:r>
              <a:rPr lang="uz-Cyrl-UZ" dirty="0" smtClean="0">
                <a:solidFill>
                  <a:srgbClr val="4784A1"/>
                </a:solidFill>
              </a:rPr>
              <a:t>.</a:t>
            </a:r>
            <a:endParaRPr lang="en-US" dirty="0" smtClean="0">
              <a:solidFill>
                <a:srgbClr val="4784A1"/>
              </a:solidFill>
            </a:endParaRPr>
          </a:p>
          <a:p>
            <a:endParaRPr lang="en-US" dirty="0">
              <a:solidFill>
                <a:srgbClr val="4784A1"/>
              </a:solidFill>
            </a:endParaRPr>
          </a:p>
          <a:p>
            <a:endParaRPr lang="en-US" dirty="0"/>
          </a:p>
          <a:p>
            <a:endParaRPr lang="en-US" dirty="0">
              <a:solidFill>
                <a:srgbClr val="4784A1"/>
              </a:solidFill>
            </a:endParaRPr>
          </a:p>
          <a:p>
            <a:pPr marL="0" marR="0" lvl="0" indent="0" algn="r" rtl="0">
              <a:spcBef>
                <a:spcPts val="0"/>
              </a:spcBef>
              <a:spcAft>
                <a:spcPts val="0"/>
              </a:spcAft>
              <a:buNone/>
            </a:pPr>
            <a:r>
              <a:rPr lang="en-US" sz="1200" dirty="0" smtClean="0">
                <a:solidFill>
                  <a:srgbClr val="4784A1"/>
                </a:solidFill>
                <a:sym typeface="Arial"/>
              </a:rPr>
              <a:t>. </a:t>
            </a:r>
            <a:endParaRPr dirty="0">
              <a:solidFill>
                <a:srgbClr val="4784A1"/>
              </a:solidFill>
            </a:endParaRPr>
          </a:p>
        </p:txBody>
      </p:sp>
    </p:spTree>
    <p:extLst>
      <p:ext uri="{BB962C8B-B14F-4D97-AF65-F5344CB8AC3E}">
        <p14:creationId xmlns:p14="http://schemas.microsoft.com/office/powerpoint/2010/main" val="260832372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0" y="0"/>
            <a:ext cx="9144000" cy="576064"/>
          </a:xfrm>
          <a:prstGeom prst="rect">
            <a:avLst/>
          </a:prstGeom>
          <a:noFill/>
          <a:ln>
            <a:noFill/>
          </a:ln>
        </p:spPr>
        <p:txBody>
          <a:bodyPr spcFirstLastPara="1" wrap="square" lIns="91425" tIns="45700" rIns="91425" bIns="45700" anchor="ctr" anchorCtr="0">
            <a:noAutofit/>
          </a:bodyPr>
          <a:lstStyle/>
          <a:p>
            <a:pPr marL="0" lvl="0" indent="0">
              <a:spcBef>
                <a:spcPts val="0"/>
              </a:spcBef>
              <a:buSzPts val="2000"/>
            </a:pPr>
            <a:r>
              <a:rPr lang="en-US" b="1" dirty="0" smtClean="0"/>
              <a:t>Recursive Feature Elimination (RFECV)</a:t>
            </a:r>
            <a:endParaRPr lang="en-US" dirty="0"/>
          </a:p>
        </p:txBody>
      </p:sp>
      <p:sp>
        <p:nvSpPr>
          <p:cNvPr id="378" name="Google Shape;378;p33"/>
          <p:cNvSpPr txBox="1"/>
          <p:nvPr/>
        </p:nvSpPr>
        <p:spPr>
          <a:xfrm>
            <a:off x="279228" y="627759"/>
            <a:ext cx="8610054" cy="4515741"/>
          </a:xfrm>
          <a:prstGeom prst="rect">
            <a:avLst/>
          </a:prstGeom>
          <a:noFill/>
          <a:ln>
            <a:noFill/>
          </a:ln>
        </p:spPr>
        <p:txBody>
          <a:bodyPr spcFirstLastPara="1" wrap="square" lIns="91425" tIns="45700" rIns="91425" bIns="45700" anchor="t" anchorCtr="0">
            <a:noAutofit/>
          </a:bodyPr>
          <a:lstStyle/>
          <a:p>
            <a:r>
              <a:rPr lang="en-US" sz="1200" dirty="0" smtClean="0">
                <a:solidFill>
                  <a:srgbClr val="4784A1"/>
                </a:solidFill>
              </a:rPr>
              <a:t>After we</a:t>
            </a:r>
            <a:r>
              <a:rPr lang="uz-Cyrl-UZ" sz="1200" dirty="0" smtClean="0">
                <a:solidFill>
                  <a:srgbClr val="4784A1"/>
                </a:solidFill>
              </a:rPr>
              <a:t> </a:t>
            </a:r>
            <a:r>
              <a:rPr lang="uz-Cyrl-UZ" sz="1200" dirty="0">
                <a:solidFill>
                  <a:srgbClr val="4784A1"/>
                </a:solidFill>
              </a:rPr>
              <a:t>can split the data into training set and test set. And then </a:t>
            </a:r>
            <a:r>
              <a:rPr lang="en-US" sz="1200" dirty="0" smtClean="0">
                <a:solidFill>
                  <a:srgbClr val="4784A1"/>
                </a:solidFill>
              </a:rPr>
              <a:t>we</a:t>
            </a:r>
            <a:r>
              <a:rPr lang="uz-Cyrl-UZ" sz="1200" dirty="0" smtClean="0">
                <a:solidFill>
                  <a:srgbClr val="4784A1"/>
                </a:solidFill>
              </a:rPr>
              <a:t>'ll </a:t>
            </a:r>
            <a:r>
              <a:rPr lang="uz-Cyrl-UZ" sz="1200" dirty="0">
                <a:solidFill>
                  <a:srgbClr val="4784A1"/>
                </a:solidFill>
              </a:rPr>
              <a:t>perform Standardization on the numerical features (those that are not dummy variables). Here </a:t>
            </a:r>
            <a:r>
              <a:rPr lang="en-US" sz="1200" dirty="0">
                <a:solidFill>
                  <a:srgbClr val="4784A1"/>
                </a:solidFill>
              </a:rPr>
              <a:t>we</a:t>
            </a:r>
            <a:r>
              <a:rPr lang="uz-Cyrl-UZ" sz="1200" dirty="0">
                <a:solidFill>
                  <a:srgbClr val="4784A1"/>
                </a:solidFill>
              </a:rPr>
              <a:t> use RobustScaler instead, which is more robust to outliers in the data</a:t>
            </a:r>
            <a:r>
              <a:rPr lang="uz-Cyrl-UZ" sz="1200" dirty="0" smtClean="0">
                <a:solidFill>
                  <a:srgbClr val="4784A1"/>
                </a:solidFill>
              </a:rPr>
              <a:t>.</a:t>
            </a:r>
            <a:endParaRPr lang="en-US" sz="1200" dirty="0" smtClean="0">
              <a:solidFill>
                <a:srgbClr val="4784A1"/>
              </a:solidFill>
            </a:endParaRPr>
          </a:p>
          <a:p>
            <a:endParaRPr lang="en-US" sz="1200" dirty="0">
              <a:solidFill>
                <a:srgbClr val="4784A1"/>
              </a:solidFill>
            </a:endParaRPr>
          </a:p>
          <a:p>
            <a:r>
              <a:rPr lang="uz-Cyrl-UZ" sz="1200" dirty="0">
                <a:solidFill>
                  <a:srgbClr val="4784A1"/>
                </a:solidFill>
              </a:rPr>
              <a:t>Now there are 220 features due to a large amount of the dummy variables. Overfitting can easily occur when there are redundant features, which also leads to longer computation time. Therefore, </a:t>
            </a:r>
            <a:r>
              <a:rPr lang="en-US" sz="1200" dirty="0" smtClean="0">
                <a:solidFill>
                  <a:srgbClr val="4784A1"/>
                </a:solidFill>
              </a:rPr>
              <a:t>we</a:t>
            </a:r>
            <a:r>
              <a:rPr lang="uz-Cyrl-UZ" sz="1200" dirty="0" smtClean="0">
                <a:solidFill>
                  <a:srgbClr val="4784A1"/>
                </a:solidFill>
              </a:rPr>
              <a:t> </a:t>
            </a:r>
            <a:r>
              <a:rPr lang="uz-Cyrl-UZ" sz="1200" dirty="0">
                <a:solidFill>
                  <a:srgbClr val="4784A1"/>
                </a:solidFill>
              </a:rPr>
              <a:t>use XGBoost regressor to generate the rank of "feature </a:t>
            </a:r>
            <a:r>
              <a:rPr lang="uz-Cyrl-UZ" sz="1200" dirty="0" smtClean="0">
                <a:solidFill>
                  <a:srgbClr val="4784A1"/>
                </a:solidFill>
              </a:rPr>
              <a:t>importance”</a:t>
            </a:r>
            <a:endParaRPr lang="en-US" sz="1200" dirty="0" smtClean="0">
              <a:solidFill>
                <a:srgbClr val="4784A1"/>
              </a:solidFill>
            </a:endParaRPr>
          </a:p>
          <a:p>
            <a:endParaRPr lang="en-US" sz="1200" dirty="0">
              <a:solidFill>
                <a:srgbClr val="4784A1"/>
              </a:solidFill>
            </a:endParaRPr>
          </a:p>
          <a:p>
            <a:r>
              <a:rPr lang="en-US" sz="1200" dirty="0">
                <a:solidFill>
                  <a:srgbClr val="4784A1"/>
                </a:solidFill>
              </a:rPr>
              <a:t>In the end we </a:t>
            </a:r>
            <a:r>
              <a:rPr lang="uz-Cyrl-UZ" sz="1200" dirty="0">
                <a:solidFill>
                  <a:srgbClr val="4784A1"/>
                </a:solidFill>
              </a:rPr>
              <a:t> can use </a:t>
            </a:r>
            <a:r>
              <a:rPr lang="uz-Cyrl-UZ" sz="1200" u="sng" dirty="0">
                <a:solidFill>
                  <a:srgbClr val="4784A1"/>
                </a:solidFill>
              </a:rPr>
              <a:t>RFECV</a:t>
            </a:r>
            <a:r>
              <a:rPr lang="uz-Cyrl-UZ" sz="1200" dirty="0">
                <a:solidFill>
                  <a:srgbClr val="4784A1"/>
                </a:solidFill>
              </a:rPr>
              <a:t> to eliminate the redundant features.</a:t>
            </a:r>
            <a:endParaRPr lang="en-US" sz="1200" dirty="0">
              <a:solidFill>
                <a:srgbClr val="4784A1"/>
              </a:solidFill>
            </a:endParaRPr>
          </a:p>
          <a:p>
            <a:r>
              <a:rPr lang="en-US" sz="1200" dirty="0">
                <a:solidFill>
                  <a:srgbClr val="4784A1"/>
                </a:solidFill>
              </a:rPr>
              <a:t>Those are the most importance feature we get after we use RFECV </a:t>
            </a:r>
            <a:endParaRPr lang="en-US" sz="1200" dirty="0" smtClean="0">
              <a:solidFill>
                <a:srgbClr val="4784A1"/>
              </a:solidFill>
            </a:endParaRPr>
          </a:p>
          <a:p>
            <a:endParaRPr lang="en-US" sz="1200" dirty="0">
              <a:solidFill>
                <a:srgbClr val="4784A1"/>
              </a:solidFill>
            </a:endParaRPr>
          </a:p>
          <a:p>
            <a:pPr fontAlgn="base" latinLnBrk="1"/>
            <a:r>
              <a:rPr lang="uz-Cyrl-UZ" sz="1200" dirty="0">
                <a:solidFill>
                  <a:schemeClr val="tx1"/>
                </a:solidFill>
              </a:rPr>
              <a:t>array</a:t>
            </a:r>
            <a:r>
              <a:rPr lang="uz-Cyrl-UZ" sz="1200" dirty="0"/>
              <a:t>(['1stFlrSF', 'BsmtExposure', 'BsmtFinSF1', 'BsmtFinType1',</a:t>
            </a:r>
            <a:endParaRPr lang="en-US" sz="1200" dirty="0"/>
          </a:p>
          <a:p>
            <a:pPr fontAlgn="base" latinLnBrk="1"/>
            <a:r>
              <a:rPr lang="uz-Cyrl-UZ" sz="1200" dirty="0"/>
              <a:t>       'BsmtQual', 'ExterQual', 'FireplaceQu', 'Functional', 'GarageArea',</a:t>
            </a:r>
            <a:endParaRPr lang="en-US" sz="1200" dirty="0"/>
          </a:p>
          <a:p>
            <a:pPr fontAlgn="base" latinLnBrk="1"/>
            <a:r>
              <a:rPr lang="uz-Cyrl-UZ" sz="1200" dirty="0"/>
              <a:t>       'GarageCars', 'GarageCond', 'GarageQual', 'GrLivArea', 'HalfBath',</a:t>
            </a:r>
            <a:endParaRPr lang="en-US" sz="1200" dirty="0"/>
          </a:p>
          <a:p>
            <a:pPr fontAlgn="base" latinLnBrk="1"/>
            <a:r>
              <a:rPr lang="uz-Cyrl-UZ" sz="1200" dirty="0"/>
              <a:t>       'KitchenAbvGr', 'KitchenQual', 'LotArea', 'OverallCond',</a:t>
            </a:r>
            <a:endParaRPr lang="en-US" sz="1200" dirty="0"/>
          </a:p>
          <a:p>
            <a:pPr fontAlgn="base" latinLnBrk="1"/>
            <a:r>
              <a:rPr lang="uz-Cyrl-UZ" sz="1200" dirty="0"/>
              <a:t>       'OverallQual', 'TotalBsmtSF', 'WoodDeckSF', 'Age', 'AgeRemod',</a:t>
            </a:r>
            <a:endParaRPr lang="en-US" sz="1200" dirty="0"/>
          </a:p>
          <a:p>
            <a:pPr fontAlgn="base" latinLnBrk="1"/>
            <a:r>
              <a:rPr lang="uz-Cyrl-UZ" sz="1200" dirty="0"/>
              <a:t>       'MSZoning_C (all)', 'MSZoning_RL', 'MSZoning_RM',</a:t>
            </a:r>
            <a:endParaRPr lang="en-US" sz="1200" dirty="0"/>
          </a:p>
          <a:p>
            <a:pPr fontAlgn="base" latinLnBrk="1"/>
            <a:r>
              <a:rPr lang="uz-Cyrl-UZ" sz="1200" dirty="0"/>
              <a:t>       'Neighborhood_Crawfor', 'Neighborhood_OldTown',</a:t>
            </a:r>
            <a:endParaRPr lang="en-US" sz="1200" dirty="0"/>
          </a:p>
          <a:p>
            <a:pPr fontAlgn="base" latinLnBrk="1"/>
            <a:r>
              <a:rPr lang="uz-Cyrl-UZ" sz="1200" dirty="0"/>
              <a:t>       'Neighborhood_Sawyer', 'Condition1_Artery', 'Exterior1st_BrkComm',</a:t>
            </a:r>
            <a:endParaRPr lang="en-US" sz="1200" dirty="0"/>
          </a:p>
          <a:p>
            <a:pPr fontAlgn="base" latinLnBrk="1"/>
            <a:r>
              <a:rPr lang="uz-Cyrl-UZ" sz="1200" dirty="0"/>
              <a:t>       'Heating_Grav', 'CentralAir_Y', 'GarageType_Attchd',</a:t>
            </a:r>
            <a:endParaRPr lang="en-US" sz="1200" dirty="0"/>
          </a:p>
          <a:p>
            <a:pPr fontAlgn="base" latinLnBrk="1"/>
            <a:r>
              <a:rPr lang="uz-Cyrl-UZ" sz="1200" dirty="0"/>
              <a:t>       'GarageType_Detchd', 'SaleType_New', 'SaleCondition_Abnorml',</a:t>
            </a:r>
            <a:endParaRPr lang="en-US" sz="1200" dirty="0"/>
          </a:p>
          <a:p>
            <a:pPr fontAlgn="base" latinLnBrk="1"/>
            <a:r>
              <a:rPr lang="uz-Cyrl-UZ" sz="1200" dirty="0"/>
              <a:t>       'MSSubClass_class2'],</a:t>
            </a:r>
            <a:endParaRPr lang="en-US" sz="1200" dirty="0"/>
          </a:p>
          <a:p>
            <a:endParaRPr lang="en-US" sz="1200" dirty="0"/>
          </a:p>
          <a:p>
            <a:endParaRPr lang="en-US" sz="1200" dirty="0">
              <a:solidFill>
                <a:srgbClr val="4784A1"/>
              </a:solidFill>
            </a:endParaRPr>
          </a:p>
          <a:p>
            <a:pPr marL="0" marR="0" lvl="0" indent="0" algn="r" rtl="0">
              <a:spcBef>
                <a:spcPts val="0"/>
              </a:spcBef>
              <a:spcAft>
                <a:spcPts val="0"/>
              </a:spcAft>
              <a:buNone/>
            </a:pPr>
            <a:r>
              <a:rPr lang="en-US" sz="1200" dirty="0" smtClean="0">
                <a:solidFill>
                  <a:srgbClr val="4784A1"/>
                </a:solidFill>
                <a:sym typeface="Arial"/>
              </a:rPr>
              <a:t>. </a:t>
            </a:r>
            <a:endParaRPr dirty="0">
              <a:solidFill>
                <a:srgbClr val="4784A1"/>
              </a:solidFill>
            </a:endParaRPr>
          </a:p>
        </p:txBody>
      </p:sp>
    </p:spTree>
    <p:extLst>
      <p:ext uri="{BB962C8B-B14F-4D97-AF65-F5344CB8AC3E}">
        <p14:creationId xmlns:p14="http://schemas.microsoft.com/office/powerpoint/2010/main" val="6523930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4"/>
          <p:cNvSpPr txBox="1">
            <a:spLocks noGrp="1"/>
          </p:cNvSpPr>
          <p:nvPr>
            <p:ph type="body" idx="1"/>
          </p:nvPr>
        </p:nvSpPr>
        <p:spPr>
          <a:xfrm>
            <a:off x="3307640" y="2211710"/>
            <a:ext cx="5836264"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dirty="0" smtClean="0"/>
              <a:t>Conclusion &amp; Prediction</a:t>
            </a:r>
            <a:endParaRPr dirty="0"/>
          </a:p>
        </p:txBody>
      </p:sp>
    </p:spTree>
    <p:extLst>
      <p:ext uri="{BB962C8B-B14F-4D97-AF65-F5344CB8AC3E}">
        <p14:creationId xmlns:p14="http://schemas.microsoft.com/office/powerpoint/2010/main" val="177506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7" name="Google Shape;375;p33"/>
          <p:cNvSpPr txBox="1">
            <a:spLocks noGrp="1"/>
          </p:cNvSpPr>
          <p:nvPr>
            <p:ph type="body" idx="1"/>
          </p:nvPr>
        </p:nvSpPr>
        <p:spPr>
          <a:xfrm>
            <a:off x="0" y="787490"/>
            <a:ext cx="9144000" cy="576064"/>
          </a:xfrm>
          <a:prstGeom prst="rect">
            <a:avLst/>
          </a:prstGeom>
          <a:noFill/>
          <a:ln>
            <a:noFill/>
          </a:ln>
        </p:spPr>
        <p:txBody>
          <a:bodyPr spcFirstLastPara="1" wrap="square" lIns="91425" tIns="45700" rIns="91425" bIns="45700" anchor="ctr" anchorCtr="0">
            <a:noAutofit/>
          </a:bodyPr>
          <a:lstStyle/>
          <a:p>
            <a:pPr marL="0" lvl="0" indent="0">
              <a:spcBef>
                <a:spcPts val="0"/>
              </a:spcBef>
              <a:buSzPts val="2000"/>
            </a:pPr>
            <a:r>
              <a:rPr lang="en-US" b="1" dirty="0" smtClean="0"/>
              <a:t>Modeling and Prediction</a:t>
            </a:r>
            <a:endParaRPr lang="en-US" b="1" dirty="0"/>
          </a:p>
        </p:txBody>
      </p:sp>
      <p:sp>
        <p:nvSpPr>
          <p:cNvPr id="38" name="Google Shape;378;p33"/>
          <p:cNvSpPr txBox="1"/>
          <p:nvPr/>
        </p:nvSpPr>
        <p:spPr>
          <a:xfrm>
            <a:off x="387329" y="1474330"/>
            <a:ext cx="8369057" cy="2173752"/>
          </a:xfrm>
          <a:prstGeom prst="rect">
            <a:avLst/>
          </a:prstGeom>
          <a:noFill/>
          <a:ln>
            <a:noFill/>
          </a:ln>
        </p:spPr>
        <p:txBody>
          <a:bodyPr spcFirstLastPara="1" wrap="square" lIns="91425" tIns="45700" rIns="91425" bIns="45700" anchor="t" anchorCtr="0">
            <a:noAutofit/>
          </a:bodyPr>
          <a:lstStyle/>
          <a:p>
            <a:endParaRPr lang="en-US" sz="1200" dirty="0">
              <a:solidFill>
                <a:schemeClr val="accent1"/>
              </a:solidFill>
            </a:endParaRPr>
          </a:p>
          <a:p>
            <a:r>
              <a:rPr lang="uz-Cyrl-UZ" dirty="0">
                <a:solidFill>
                  <a:schemeClr val="accent1"/>
                </a:solidFill>
              </a:rPr>
              <a:t>Kernel Ridge regressor is the model that performed best among the several models (XGBoost, Neural Network, Random Forest...etc) </a:t>
            </a:r>
            <a:r>
              <a:rPr lang="en-US" dirty="0">
                <a:solidFill>
                  <a:schemeClr val="accent1"/>
                </a:solidFill>
              </a:rPr>
              <a:t>we</a:t>
            </a:r>
            <a:r>
              <a:rPr lang="uz-Cyrl-UZ" dirty="0">
                <a:solidFill>
                  <a:schemeClr val="accent1"/>
                </a:solidFill>
              </a:rPr>
              <a:t> have tried. Here I tune its hyperparameters using RandomizedSearchCV</a:t>
            </a:r>
            <a:endParaRPr lang="en-US" dirty="0">
              <a:solidFill>
                <a:schemeClr val="accent1"/>
              </a:solidFill>
            </a:endParaRPr>
          </a:p>
          <a:p>
            <a:pPr fontAlgn="base" latinLnBrk="1"/>
            <a:r>
              <a:rPr lang="en-US" dirty="0"/>
              <a:t> </a:t>
            </a:r>
          </a:p>
          <a:p>
            <a:r>
              <a:rPr lang="uz-Cyrl-UZ" dirty="0"/>
              <a:t>Parameters of the best_estimator</a:t>
            </a:r>
            <a:r>
              <a:rPr lang="uz-Cyrl-UZ" dirty="0" smtClean="0"/>
              <a:t>:</a:t>
            </a:r>
            <a:endParaRPr lang="en-US" dirty="0" smtClean="0"/>
          </a:p>
          <a:p>
            <a:r>
              <a:rPr lang="uz-Cyrl-UZ" dirty="0" smtClean="0"/>
              <a:t>{</a:t>
            </a:r>
            <a:r>
              <a:rPr lang="uz-Cyrl-UZ" dirty="0"/>
              <a:t>'alpha': 0.44725674716804203, 'coef0': 3.9974729787275987, 'degree': 2, 'kernel': 'polynomial'</a:t>
            </a:r>
            <a:r>
              <a:rPr lang="uz-Cyrl-UZ" dirty="0" smtClean="0"/>
              <a:t>}</a:t>
            </a:r>
            <a:endParaRPr lang="en-US" dirty="0" smtClean="0"/>
          </a:p>
          <a:p>
            <a:endParaRPr lang="en-US" dirty="0" smtClean="0"/>
          </a:p>
          <a:p>
            <a:r>
              <a:rPr lang="uz-Cyrl-UZ" dirty="0" smtClean="0"/>
              <a:t>Mean </a:t>
            </a:r>
            <a:r>
              <a:rPr lang="uz-Cyrl-UZ" dirty="0"/>
              <a:t>cross-validated RMSE of the best_estimator: </a:t>
            </a:r>
            <a:r>
              <a:rPr lang="uz-Cyrl-UZ" dirty="0" smtClean="0"/>
              <a:t>0.11351751593503093</a:t>
            </a:r>
            <a:endParaRPr lang="en-US" dirty="0" smtClean="0"/>
          </a:p>
          <a:p>
            <a:endParaRPr lang="en-US" dirty="0" smtClean="0"/>
          </a:p>
          <a:p>
            <a:r>
              <a:rPr lang="uz-Cyrl-UZ" dirty="0" smtClean="0"/>
              <a:t>RMSE </a:t>
            </a:r>
            <a:r>
              <a:rPr lang="uz-Cyrl-UZ" dirty="0"/>
              <a:t>of the whole training set: 0.09933518141866216</a:t>
            </a:r>
            <a:r>
              <a:rPr lang="en-US" dirty="0"/>
              <a:t> </a:t>
            </a:r>
          </a:p>
          <a:p>
            <a:endParaRPr lang="en-US" sz="1200" dirty="0">
              <a:solidFill>
                <a:srgbClr val="4784A1"/>
              </a:solidFill>
            </a:endParaRPr>
          </a:p>
          <a:p>
            <a:pPr marL="0" marR="0" lvl="0" indent="0" algn="r" rtl="0">
              <a:spcBef>
                <a:spcPts val="0"/>
              </a:spcBef>
              <a:spcAft>
                <a:spcPts val="0"/>
              </a:spcAft>
              <a:buNone/>
            </a:pPr>
            <a:r>
              <a:rPr lang="en-US" sz="1200" dirty="0" smtClean="0">
                <a:solidFill>
                  <a:srgbClr val="4784A1"/>
                </a:solidFill>
                <a:sym typeface="Arial"/>
              </a:rPr>
              <a:t>. </a:t>
            </a:r>
            <a:endParaRPr dirty="0">
              <a:solidFill>
                <a:srgbClr val="4784A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body" idx="1"/>
          </p:nvPr>
        </p:nvSpPr>
        <p:spPr>
          <a:xfrm>
            <a:off x="0" y="11538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None/>
            </a:pPr>
            <a:r>
              <a:rPr lang="en-US" dirty="0" smtClean="0"/>
              <a:t>Goals</a:t>
            </a:r>
            <a:endParaRPr dirty="0"/>
          </a:p>
        </p:txBody>
      </p:sp>
      <p:sp>
        <p:nvSpPr>
          <p:cNvPr id="187" name="Google Shape;187;p26"/>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1400"/>
              <a:buNone/>
            </a:pPr>
            <a:r>
              <a:rPr lang="en-US" dirty="0" smtClean="0"/>
              <a:t>“How can we provide extensive resources for future property owners?</a:t>
            </a:r>
            <a:endParaRPr dirty="0"/>
          </a:p>
        </p:txBody>
      </p:sp>
      <p:sp>
        <p:nvSpPr>
          <p:cNvPr id="188" name="Google Shape;188;p26"/>
          <p:cNvSpPr/>
          <p:nvPr/>
        </p:nvSpPr>
        <p:spPr>
          <a:xfrm rot="429050">
            <a:off x="3062042" y="1473941"/>
            <a:ext cx="1432492" cy="1611426"/>
          </a:xfrm>
          <a:custGeom>
            <a:avLst/>
            <a:gdLst/>
            <a:ahLst/>
            <a:cxnLst/>
            <a:rect l="l" t="t" r="r" b="b"/>
            <a:pathLst>
              <a:path w="1432492" h="1611426" extrusionOk="0">
                <a:moveTo>
                  <a:pt x="929327" y="0"/>
                </a:moveTo>
                <a:lnTo>
                  <a:pt x="1210923" y="271592"/>
                </a:lnTo>
                <a:lnTo>
                  <a:pt x="1208093" y="273359"/>
                </a:lnTo>
                <a:cubicBezTo>
                  <a:pt x="1268660" y="254302"/>
                  <a:pt x="1331076" y="240852"/>
                  <a:pt x="1394827" y="233939"/>
                </a:cubicBezTo>
                <a:lnTo>
                  <a:pt x="1432492" y="534163"/>
                </a:lnTo>
                <a:cubicBezTo>
                  <a:pt x="938987" y="620510"/>
                  <a:pt x="591896" y="1071044"/>
                  <a:pt x="635525" y="1571289"/>
                </a:cubicBezTo>
                <a:lnTo>
                  <a:pt x="315603" y="1611426"/>
                </a:lnTo>
                <a:cubicBezTo>
                  <a:pt x="308860" y="1563605"/>
                  <a:pt x="305870" y="1515064"/>
                  <a:pt x="305861" y="1466136"/>
                </a:cubicBezTo>
                <a:lnTo>
                  <a:pt x="0" y="1296342"/>
                </a:lnTo>
                <a:lnTo>
                  <a:pt x="123064" y="837059"/>
                </a:lnTo>
                <a:lnTo>
                  <a:pt x="473562" y="842954"/>
                </a:lnTo>
                <a:cubicBezTo>
                  <a:pt x="521114" y="759041"/>
                  <a:pt x="578533" y="682532"/>
                  <a:pt x="643489" y="614051"/>
                </a:cubicBezTo>
                <a:lnTo>
                  <a:pt x="526093" y="251968"/>
                </a:lnTo>
                <a:close/>
              </a:path>
            </a:pathLst>
          </a:custGeom>
          <a:gradFill>
            <a:gsLst>
              <a:gs pos="0">
                <a:srgbClr val="DDDDDD"/>
              </a:gs>
              <a:gs pos="100000">
                <a:schemeClr val="lt1"/>
              </a:gs>
            </a:gsLst>
            <a:lin ang="66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89" name="Google Shape;189;p26"/>
          <p:cNvSpPr/>
          <p:nvPr/>
        </p:nvSpPr>
        <p:spPr>
          <a:xfrm rot="5853198">
            <a:off x="4651350" y="1496926"/>
            <a:ext cx="1432301" cy="1611426"/>
          </a:xfrm>
          <a:custGeom>
            <a:avLst/>
            <a:gdLst/>
            <a:ahLst/>
            <a:cxnLst/>
            <a:rect l="l" t="t" r="r" b="b"/>
            <a:pathLst>
              <a:path w="1432301" h="1611426" extrusionOk="0">
                <a:moveTo>
                  <a:pt x="0" y="1296342"/>
                </a:moveTo>
                <a:lnTo>
                  <a:pt x="123064" y="837059"/>
                </a:lnTo>
                <a:lnTo>
                  <a:pt x="473562" y="842954"/>
                </a:lnTo>
                <a:cubicBezTo>
                  <a:pt x="521114" y="759041"/>
                  <a:pt x="578533" y="682532"/>
                  <a:pt x="643489" y="614051"/>
                </a:cubicBezTo>
                <a:lnTo>
                  <a:pt x="526093" y="251968"/>
                </a:lnTo>
                <a:lnTo>
                  <a:pt x="929327" y="0"/>
                </a:lnTo>
                <a:lnTo>
                  <a:pt x="1210923" y="271592"/>
                </a:lnTo>
                <a:lnTo>
                  <a:pt x="1208093" y="273359"/>
                </a:lnTo>
                <a:cubicBezTo>
                  <a:pt x="1268660" y="254302"/>
                  <a:pt x="1331076" y="240852"/>
                  <a:pt x="1394827" y="233939"/>
                </a:cubicBezTo>
                <a:lnTo>
                  <a:pt x="1432301" y="532636"/>
                </a:lnTo>
                <a:cubicBezTo>
                  <a:pt x="926065" y="609613"/>
                  <a:pt x="568388" y="1066948"/>
                  <a:pt x="612802" y="1574140"/>
                </a:cubicBezTo>
                <a:lnTo>
                  <a:pt x="315603" y="1611426"/>
                </a:lnTo>
                <a:cubicBezTo>
                  <a:pt x="308860" y="1563605"/>
                  <a:pt x="305870" y="1515064"/>
                  <a:pt x="305861" y="1466136"/>
                </a:cubicBezTo>
                <a:close/>
              </a:path>
            </a:pathLst>
          </a:custGeom>
          <a:gradFill>
            <a:gsLst>
              <a:gs pos="0">
                <a:srgbClr val="DDDDDD"/>
              </a:gs>
              <a:gs pos="40000">
                <a:srgbClr val="D9D9D9"/>
              </a:gs>
              <a:gs pos="100000">
                <a:schemeClr val="lt1"/>
              </a:gs>
            </a:gsLst>
            <a:lin ang="24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90" name="Google Shape;190;p26"/>
          <p:cNvSpPr/>
          <p:nvPr/>
        </p:nvSpPr>
        <p:spPr>
          <a:xfrm rot="-10370950">
            <a:off x="4629050" y="3052269"/>
            <a:ext cx="1432400" cy="1611426"/>
          </a:xfrm>
          <a:custGeom>
            <a:avLst/>
            <a:gdLst/>
            <a:ahLst/>
            <a:cxnLst/>
            <a:rect l="l" t="t" r="r" b="b"/>
            <a:pathLst>
              <a:path w="1432400" h="1611426" extrusionOk="0">
                <a:moveTo>
                  <a:pt x="620988" y="1573113"/>
                </a:moveTo>
                <a:lnTo>
                  <a:pt x="315603" y="1611426"/>
                </a:lnTo>
                <a:cubicBezTo>
                  <a:pt x="308860" y="1563605"/>
                  <a:pt x="305870" y="1515064"/>
                  <a:pt x="305861" y="1466136"/>
                </a:cubicBezTo>
                <a:lnTo>
                  <a:pt x="0" y="1296342"/>
                </a:lnTo>
                <a:lnTo>
                  <a:pt x="123064" y="837059"/>
                </a:lnTo>
                <a:lnTo>
                  <a:pt x="473562" y="842954"/>
                </a:lnTo>
                <a:cubicBezTo>
                  <a:pt x="521114" y="759041"/>
                  <a:pt x="578533" y="682532"/>
                  <a:pt x="643489" y="614051"/>
                </a:cubicBezTo>
                <a:lnTo>
                  <a:pt x="526093" y="251968"/>
                </a:lnTo>
                <a:lnTo>
                  <a:pt x="929327" y="0"/>
                </a:lnTo>
                <a:lnTo>
                  <a:pt x="1210923" y="271592"/>
                </a:lnTo>
                <a:lnTo>
                  <a:pt x="1208093" y="273359"/>
                </a:lnTo>
                <a:cubicBezTo>
                  <a:pt x="1268660" y="254302"/>
                  <a:pt x="1331076" y="240852"/>
                  <a:pt x="1394827" y="233939"/>
                </a:cubicBezTo>
                <a:lnTo>
                  <a:pt x="1432400" y="533430"/>
                </a:lnTo>
                <a:cubicBezTo>
                  <a:pt x="931260" y="613548"/>
                  <a:pt x="576945" y="1067987"/>
                  <a:pt x="620988" y="1573113"/>
                </a:cubicBezTo>
                <a:close/>
              </a:path>
            </a:pathLst>
          </a:custGeom>
          <a:gradFill>
            <a:gsLst>
              <a:gs pos="0">
                <a:srgbClr val="DDDDDD"/>
              </a:gs>
              <a:gs pos="100000">
                <a:schemeClr val="lt1"/>
              </a:gs>
            </a:gsLst>
            <a:lin ang="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91" name="Google Shape;191;p26"/>
          <p:cNvSpPr/>
          <p:nvPr/>
        </p:nvSpPr>
        <p:spPr>
          <a:xfrm rot="-4980000">
            <a:off x="3061944" y="3044799"/>
            <a:ext cx="1433238" cy="1611426"/>
          </a:xfrm>
          <a:custGeom>
            <a:avLst/>
            <a:gdLst/>
            <a:ahLst/>
            <a:cxnLst/>
            <a:rect l="l" t="t" r="r" b="b"/>
            <a:pathLst>
              <a:path w="1433238" h="1611426" extrusionOk="0">
                <a:moveTo>
                  <a:pt x="1433238" y="540105"/>
                </a:moveTo>
                <a:cubicBezTo>
                  <a:pt x="934564" y="619754"/>
                  <a:pt x="580875" y="1070338"/>
                  <a:pt x="621281" y="1573076"/>
                </a:cubicBezTo>
                <a:lnTo>
                  <a:pt x="315603" y="1611426"/>
                </a:lnTo>
                <a:cubicBezTo>
                  <a:pt x="308860" y="1563605"/>
                  <a:pt x="305870" y="1515064"/>
                  <a:pt x="305861" y="1466136"/>
                </a:cubicBezTo>
                <a:lnTo>
                  <a:pt x="0" y="1296342"/>
                </a:lnTo>
                <a:lnTo>
                  <a:pt x="123064" y="837059"/>
                </a:lnTo>
                <a:lnTo>
                  <a:pt x="473562" y="842954"/>
                </a:lnTo>
                <a:cubicBezTo>
                  <a:pt x="521114" y="759041"/>
                  <a:pt x="578533" y="682532"/>
                  <a:pt x="643489" y="614051"/>
                </a:cubicBezTo>
                <a:lnTo>
                  <a:pt x="526093" y="251968"/>
                </a:lnTo>
                <a:lnTo>
                  <a:pt x="929327" y="0"/>
                </a:lnTo>
                <a:lnTo>
                  <a:pt x="1210923" y="271592"/>
                </a:lnTo>
                <a:lnTo>
                  <a:pt x="1208093" y="273359"/>
                </a:lnTo>
                <a:cubicBezTo>
                  <a:pt x="1268660" y="254302"/>
                  <a:pt x="1331076" y="240852"/>
                  <a:pt x="1394827" y="23393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nvGrpSpPr>
          <p:cNvPr id="192" name="Google Shape;192;p26"/>
          <p:cNvGrpSpPr/>
          <p:nvPr/>
        </p:nvGrpSpPr>
        <p:grpSpPr>
          <a:xfrm>
            <a:off x="-98778" y="1775305"/>
            <a:ext cx="3414889" cy="891580"/>
            <a:chOff x="395529" y="3334613"/>
            <a:chExt cx="2769658" cy="891580"/>
          </a:xfrm>
        </p:grpSpPr>
        <p:sp>
          <p:nvSpPr>
            <p:cNvPr id="193" name="Google Shape;193;p26"/>
            <p:cNvSpPr txBox="1"/>
            <p:nvPr/>
          </p:nvSpPr>
          <p:spPr>
            <a:xfrm>
              <a:off x="761765" y="3579862"/>
              <a:ext cx="2403422" cy="646331"/>
            </a:xfrm>
            <a:prstGeom prst="rect">
              <a:avLst/>
            </a:prstGeom>
            <a:noFill/>
            <a:ln>
              <a:noFill/>
            </a:ln>
          </p:spPr>
          <p:txBody>
            <a:bodyPr spcFirstLastPara="1" wrap="square" lIns="91425" tIns="45700" rIns="91425" bIns="45700" anchor="t" anchorCtr="0">
              <a:noAutofit/>
            </a:bodyPr>
            <a:lstStyle/>
            <a:p>
              <a:pPr marR="0" lvl="0" algn="ctr" rtl="0">
                <a:spcBef>
                  <a:spcPts val="0"/>
                </a:spcBef>
                <a:spcAft>
                  <a:spcPts val="0"/>
                </a:spcAft>
              </a:pPr>
              <a:r>
                <a:rPr lang="en-US" sz="1200" dirty="0" smtClean="0">
                  <a:solidFill>
                    <a:schemeClr val="accent1"/>
                  </a:solidFill>
                </a:rPr>
                <a:t>A) </a:t>
              </a:r>
              <a:r>
                <a:rPr lang="en-US" sz="1200" dirty="0" smtClean="0">
                  <a:solidFill>
                    <a:schemeClr val="accent1"/>
                  </a:solidFill>
                  <a:latin typeface="Arial"/>
                  <a:ea typeface="Arial"/>
                  <a:cs typeface="Arial"/>
                  <a:sym typeface="Arial"/>
                </a:rPr>
                <a:t>Source of Data is trustworthy</a:t>
              </a:r>
            </a:p>
            <a:p>
              <a:pPr marR="0" lvl="0" algn="ctr" rtl="0">
                <a:spcBef>
                  <a:spcPts val="0"/>
                </a:spcBef>
                <a:spcAft>
                  <a:spcPts val="0"/>
                </a:spcAft>
              </a:pPr>
              <a:r>
                <a:rPr lang="en-US" sz="1200" dirty="0" smtClean="0">
                  <a:solidFill>
                    <a:schemeClr val="accent1"/>
                  </a:solidFill>
                </a:rPr>
                <a:t>   B) Clean data by dropping outliers</a:t>
              </a:r>
            </a:p>
            <a:p>
              <a:pPr marR="0" lvl="0" rtl="0">
                <a:spcBef>
                  <a:spcPts val="0"/>
                </a:spcBef>
                <a:spcAft>
                  <a:spcPts val="0"/>
                </a:spcAft>
              </a:pPr>
              <a:r>
                <a:rPr lang="en-US" sz="1200" dirty="0">
                  <a:solidFill>
                    <a:schemeClr val="accent1"/>
                  </a:solidFill>
                </a:rPr>
                <a:t> </a:t>
              </a:r>
              <a:r>
                <a:rPr lang="en-US" sz="1200" dirty="0" smtClean="0">
                  <a:solidFill>
                    <a:schemeClr val="accent1"/>
                  </a:solidFill>
                </a:rPr>
                <a:t>      C) Extraction of relevant data </a:t>
              </a:r>
              <a:r>
                <a:rPr lang="en-US" sz="1200" dirty="0" smtClean="0">
                  <a:solidFill>
                    <a:schemeClr val="accent1"/>
                  </a:solidFill>
                  <a:latin typeface="Arial"/>
                  <a:ea typeface="Arial"/>
                  <a:cs typeface="Arial"/>
                  <a:sym typeface="Arial"/>
                </a:rPr>
                <a:t>   </a:t>
              </a:r>
              <a:endParaRPr sz="1200" dirty="0">
                <a:solidFill>
                  <a:schemeClr val="accent1"/>
                </a:solidFill>
                <a:latin typeface="Arial"/>
                <a:ea typeface="Arial"/>
                <a:cs typeface="Arial"/>
                <a:sym typeface="Arial"/>
              </a:endParaRPr>
            </a:p>
          </p:txBody>
        </p:sp>
        <p:sp>
          <p:nvSpPr>
            <p:cNvPr id="194" name="Google Shape;194;p26"/>
            <p:cNvSpPr txBox="1"/>
            <p:nvPr/>
          </p:nvSpPr>
          <p:spPr>
            <a:xfrm>
              <a:off x="395529" y="3334613"/>
              <a:ext cx="2059657"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dirty="0" smtClean="0">
                  <a:solidFill>
                    <a:schemeClr val="accent1"/>
                  </a:solidFill>
                  <a:latin typeface="Arial"/>
                  <a:ea typeface="Arial"/>
                  <a:cs typeface="Arial"/>
                  <a:sym typeface="Arial"/>
                </a:rPr>
                <a:t>Data Source</a:t>
              </a:r>
              <a:endParaRPr sz="1200" b="1" dirty="0">
                <a:solidFill>
                  <a:schemeClr val="accent1"/>
                </a:solidFill>
                <a:latin typeface="Arial"/>
                <a:ea typeface="Arial"/>
                <a:cs typeface="Arial"/>
                <a:sym typeface="Arial"/>
              </a:endParaRPr>
            </a:p>
          </p:txBody>
        </p:sp>
      </p:grpSp>
      <p:grpSp>
        <p:nvGrpSpPr>
          <p:cNvPr id="195" name="Google Shape;195;p26"/>
          <p:cNvGrpSpPr/>
          <p:nvPr/>
        </p:nvGrpSpPr>
        <p:grpSpPr>
          <a:xfrm>
            <a:off x="0" y="3363838"/>
            <a:ext cx="2911703" cy="863358"/>
            <a:chOff x="551854" y="3362835"/>
            <a:chExt cx="2361547" cy="863358"/>
          </a:xfrm>
        </p:grpSpPr>
        <p:sp>
          <p:nvSpPr>
            <p:cNvPr id="196" name="Google Shape;196;p26"/>
            <p:cNvSpPr txBox="1"/>
            <p:nvPr/>
          </p:nvSpPr>
          <p:spPr>
            <a:xfrm>
              <a:off x="551854" y="3579862"/>
              <a:ext cx="2361547" cy="646331"/>
            </a:xfrm>
            <a:prstGeom prst="rect">
              <a:avLst/>
            </a:prstGeom>
            <a:noFill/>
            <a:ln>
              <a:noFill/>
            </a:ln>
          </p:spPr>
          <p:txBody>
            <a:bodyPr spcFirstLastPara="1" wrap="square" lIns="91425" tIns="45700" rIns="91425" bIns="45700" anchor="t" anchorCtr="0">
              <a:noAutofit/>
            </a:bodyPr>
            <a:lstStyle/>
            <a:p>
              <a:pPr marR="0" lvl="0" algn="r" rtl="0">
                <a:spcBef>
                  <a:spcPts val="0"/>
                </a:spcBef>
                <a:spcAft>
                  <a:spcPts val="0"/>
                </a:spcAft>
              </a:pPr>
              <a:r>
                <a:rPr lang="en-US" sz="1200" dirty="0" smtClean="0">
                  <a:solidFill>
                    <a:schemeClr val="accent4"/>
                  </a:solidFill>
                  <a:latin typeface="Arial"/>
                  <a:ea typeface="Arial"/>
                  <a:cs typeface="Arial"/>
                  <a:sym typeface="Arial"/>
                </a:rPr>
                <a:t>A)Utilization of machine learning for predictions of potential data</a:t>
              </a:r>
            </a:p>
            <a:p>
              <a:pPr marL="0" marR="0" lvl="0" indent="0" rtl="0">
                <a:spcBef>
                  <a:spcPts val="0"/>
                </a:spcBef>
                <a:spcAft>
                  <a:spcPts val="0"/>
                </a:spcAft>
                <a:buNone/>
              </a:pPr>
              <a:r>
                <a:rPr lang="en-US" sz="1200" dirty="0" smtClean="0">
                  <a:solidFill>
                    <a:schemeClr val="accent4"/>
                  </a:solidFill>
                  <a:latin typeface="Arial"/>
                  <a:ea typeface="Arial"/>
                  <a:cs typeface="Arial"/>
                  <a:sym typeface="Arial"/>
                </a:rPr>
                <a:t>        B) Shape data to derive a model.   </a:t>
              </a:r>
              <a:endParaRPr sz="1200" dirty="0">
                <a:solidFill>
                  <a:schemeClr val="accent4"/>
                </a:solidFill>
                <a:latin typeface="Arial"/>
                <a:ea typeface="Arial"/>
                <a:cs typeface="Arial"/>
                <a:sym typeface="Arial"/>
              </a:endParaRPr>
            </a:p>
          </p:txBody>
        </p:sp>
        <p:sp>
          <p:nvSpPr>
            <p:cNvPr id="197" name="Google Shape;197;p26"/>
            <p:cNvSpPr txBox="1"/>
            <p:nvPr/>
          </p:nvSpPr>
          <p:spPr>
            <a:xfrm>
              <a:off x="700636" y="3362835"/>
              <a:ext cx="2059657"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dirty="0" smtClean="0">
                  <a:solidFill>
                    <a:schemeClr val="accent4"/>
                  </a:solidFill>
                </a:rPr>
                <a:t>Modeling Relevant Data</a:t>
              </a:r>
              <a:endParaRPr sz="1200" b="1" dirty="0">
                <a:solidFill>
                  <a:schemeClr val="accent4"/>
                </a:solidFill>
                <a:latin typeface="Arial"/>
                <a:ea typeface="Arial"/>
                <a:cs typeface="Arial"/>
                <a:sym typeface="Arial"/>
              </a:endParaRPr>
            </a:p>
          </p:txBody>
        </p:sp>
      </p:grpSp>
      <p:grpSp>
        <p:nvGrpSpPr>
          <p:cNvPr id="198" name="Google Shape;198;p26"/>
          <p:cNvGrpSpPr/>
          <p:nvPr/>
        </p:nvGrpSpPr>
        <p:grpSpPr>
          <a:xfrm>
            <a:off x="6116170" y="1563638"/>
            <a:ext cx="2821704" cy="863358"/>
            <a:chOff x="803640" y="3362835"/>
            <a:chExt cx="2288554" cy="863358"/>
          </a:xfrm>
        </p:grpSpPr>
        <p:sp>
          <p:nvSpPr>
            <p:cNvPr id="199" name="Google Shape;199;p2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en-US" sz="1200" dirty="0" smtClean="0">
                  <a:solidFill>
                    <a:schemeClr val="accent2"/>
                  </a:solidFill>
                </a:rPr>
                <a:t>A) Bring clarity to data</a:t>
              </a:r>
            </a:p>
            <a:p>
              <a:pPr marR="0" lvl="0" algn="l" rtl="0">
                <a:spcBef>
                  <a:spcPts val="0"/>
                </a:spcBef>
                <a:spcAft>
                  <a:spcPts val="0"/>
                </a:spcAft>
              </a:pPr>
              <a:r>
                <a:rPr lang="en-US" sz="1200" dirty="0" smtClean="0">
                  <a:solidFill>
                    <a:schemeClr val="accent2"/>
                  </a:solidFill>
                  <a:latin typeface="Arial"/>
                  <a:ea typeface="Arial"/>
                  <a:cs typeface="Arial"/>
                  <a:sym typeface="Arial"/>
                </a:rPr>
                <a:t>B) Highlight visual insights</a:t>
              </a:r>
            </a:p>
            <a:p>
              <a:pPr marR="0" lvl="0" algn="l" rtl="0">
                <a:spcBef>
                  <a:spcPts val="0"/>
                </a:spcBef>
                <a:spcAft>
                  <a:spcPts val="0"/>
                </a:spcAft>
              </a:pPr>
              <a:r>
                <a:rPr lang="en-US" sz="1200" dirty="0" smtClean="0">
                  <a:solidFill>
                    <a:schemeClr val="accent2"/>
                  </a:solidFill>
                </a:rPr>
                <a:t>C) Be able to mark outliers</a:t>
              </a:r>
              <a:endParaRPr lang="en-US" sz="1200" dirty="0" smtClean="0">
                <a:solidFill>
                  <a:schemeClr val="accent2"/>
                </a:solidFill>
                <a:latin typeface="Arial"/>
                <a:ea typeface="Arial"/>
                <a:cs typeface="Arial"/>
                <a:sym typeface="Arial"/>
              </a:endParaRPr>
            </a:p>
            <a:p>
              <a:pPr marR="0" lvl="0" algn="l" rtl="0">
                <a:spcBef>
                  <a:spcPts val="0"/>
                </a:spcBef>
                <a:spcAft>
                  <a:spcPts val="0"/>
                </a:spcAft>
              </a:pPr>
              <a:endParaRPr sz="1200" dirty="0">
                <a:solidFill>
                  <a:schemeClr val="accent2"/>
                </a:solidFill>
                <a:latin typeface="Arial"/>
                <a:ea typeface="Arial"/>
                <a:cs typeface="Arial"/>
                <a:sym typeface="Arial"/>
              </a:endParaRPr>
            </a:p>
          </p:txBody>
        </p:sp>
        <p:sp>
          <p:nvSpPr>
            <p:cNvPr id="200" name="Google Shape;200;p26"/>
            <p:cNvSpPr txBox="1"/>
            <p:nvPr/>
          </p:nvSpPr>
          <p:spPr>
            <a:xfrm>
              <a:off x="1032537" y="3362835"/>
              <a:ext cx="205965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2"/>
                  </a:solidFill>
                </a:rPr>
                <a:t>Visualizations</a:t>
              </a:r>
              <a:endParaRPr sz="1200" b="1" dirty="0">
                <a:solidFill>
                  <a:schemeClr val="accent2"/>
                </a:solidFill>
                <a:latin typeface="Arial"/>
                <a:ea typeface="Arial"/>
                <a:cs typeface="Arial"/>
                <a:sym typeface="Arial"/>
              </a:endParaRPr>
            </a:p>
          </p:txBody>
        </p:sp>
      </p:grpSp>
      <p:grpSp>
        <p:nvGrpSpPr>
          <p:cNvPr id="201" name="Google Shape;201;p26"/>
          <p:cNvGrpSpPr/>
          <p:nvPr/>
        </p:nvGrpSpPr>
        <p:grpSpPr>
          <a:xfrm>
            <a:off x="6116170" y="3053393"/>
            <a:ext cx="3140720" cy="1292828"/>
            <a:chOff x="803640" y="3372157"/>
            <a:chExt cx="2240885" cy="854036"/>
          </a:xfrm>
        </p:grpSpPr>
        <p:sp>
          <p:nvSpPr>
            <p:cNvPr id="202" name="Google Shape;202;p2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lvl="0">
                <a:buClr>
                  <a:srgbClr val="4784A1"/>
                </a:buClr>
                <a:buSzPts val="1400"/>
              </a:pPr>
              <a:r>
                <a:rPr lang="en-US" sz="1200" dirty="0">
                  <a:solidFill>
                    <a:srgbClr val="4784A1"/>
                  </a:solidFill>
                </a:rPr>
                <a:t>“Am I ready to purchase property?”</a:t>
              </a:r>
            </a:p>
            <a:p>
              <a:pPr lvl="0">
                <a:buClr>
                  <a:srgbClr val="4784A1"/>
                </a:buClr>
                <a:buSzPts val="1400"/>
              </a:pPr>
              <a:r>
                <a:rPr lang="en-US" sz="1200" dirty="0">
                  <a:solidFill>
                    <a:srgbClr val="4784A1"/>
                  </a:solidFill>
                </a:rPr>
                <a:t>“Which types of units are the least or most expensive?</a:t>
              </a:r>
            </a:p>
            <a:p>
              <a:pPr lvl="0">
                <a:buClr>
                  <a:srgbClr val="4784A1"/>
                </a:buClr>
                <a:buSzPts val="1400"/>
              </a:pPr>
              <a:r>
                <a:rPr lang="en-US" sz="1200" dirty="0">
                  <a:solidFill>
                    <a:srgbClr val="4784A1"/>
                  </a:solidFill>
                </a:rPr>
                <a:t>“Which borough </a:t>
              </a:r>
              <a:r>
                <a:rPr lang="en-US" sz="1200" dirty="0" smtClean="0">
                  <a:solidFill>
                    <a:srgbClr val="4784A1"/>
                  </a:solidFill>
                </a:rPr>
                <a:t>will be </a:t>
              </a:r>
              <a:r>
                <a:rPr lang="en-US" sz="1200" dirty="0">
                  <a:solidFill>
                    <a:srgbClr val="4784A1"/>
                  </a:solidFill>
                </a:rPr>
                <a:t>the hottest purchase </a:t>
              </a:r>
              <a:r>
                <a:rPr lang="en-US" sz="1200" dirty="0" smtClean="0">
                  <a:solidFill>
                    <a:srgbClr val="4784A1"/>
                  </a:solidFill>
                </a:rPr>
                <a:t>for </a:t>
              </a:r>
              <a:r>
                <a:rPr lang="en-US" sz="1200" dirty="0">
                  <a:solidFill>
                    <a:srgbClr val="4784A1"/>
                  </a:solidFill>
                </a:rPr>
                <a:t>2020?”</a:t>
              </a:r>
              <a:endParaRPr lang="en-US" sz="1200" dirty="0">
                <a:solidFill>
                  <a:srgbClr val="4784A1"/>
                </a:solidFill>
              </a:endParaRPr>
            </a:p>
          </p:txBody>
        </p:sp>
        <p:sp>
          <p:nvSpPr>
            <p:cNvPr id="203" name="Google Shape;203;p26"/>
            <p:cNvSpPr txBox="1"/>
            <p:nvPr/>
          </p:nvSpPr>
          <p:spPr>
            <a:xfrm>
              <a:off x="984868" y="3372157"/>
              <a:ext cx="205965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3"/>
                  </a:solidFill>
                </a:rPr>
                <a:t>Support Decision Making</a:t>
              </a:r>
              <a:endParaRPr sz="1200" b="1" dirty="0">
                <a:solidFill>
                  <a:schemeClr val="accent3"/>
                </a:solidFill>
                <a:latin typeface="Arial"/>
                <a:ea typeface="Arial"/>
                <a:cs typeface="Arial"/>
                <a:sym typeface="Arial"/>
              </a:endParaRPr>
            </a:p>
          </p:txBody>
        </p:sp>
      </p:grpSp>
      <p:sp>
        <p:nvSpPr>
          <p:cNvPr id="204" name="Google Shape;204;p26"/>
          <p:cNvSpPr/>
          <p:nvPr/>
        </p:nvSpPr>
        <p:spPr>
          <a:xfrm>
            <a:off x="3687210" y="2194352"/>
            <a:ext cx="1769580" cy="1769580"/>
          </a:xfrm>
          <a:prstGeom prst="ellipse">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205" name="Google Shape;205;p26"/>
          <p:cNvSpPr/>
          <p:nvPr/>
        </p:nvSpPr>
        <p:spPr>
          <a:xfrm>
            <a:off x="4057677" y="2382547"/>
            <a:ext cx="1044116" cy="1042421"/>
          </a:xfrm>
          <a:custGeom>
            <a:avLst/>
            <a:gdLst/>
            <a:ahLst/>
            <a:cxnLst/>
            <a:rect l="l" t="t" r="r" b="b"/>
            <a:pathLst>
              <a:path w="3228210" h="3222968" extrusionOk="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206" name="Google Shape;206;p26"/>
          <p:cNvSpPr txBox="1"/>
          <p:nvPr/>
        </p:nvSpPr>
        <p:spPr>
          <a:xfrm>
            <a:off x="4089089" y="3499038"/>
            <a:ext cx="965823" cy="5226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dirty="0" smtClean="0">
                <a:solidFill>
                  <a:schemeClr val="accent6"/>
                </a:solidFill>
                <a:sym typeface="Arial"/>
              </a:rPr>
              <a:t>NYC Realty</a:t>
            </a:r>
          </a:p>
          <a:p>
            <a:pPr marL="0" marR="0" lvl="0" indent="0" algn="ctr" rtl="0">
              <a:spcBef>
                <a:spcPts val="0"/>
              </a:spcBef>
              <a:spcAft>
                <a:spcPts val="0"/>
              </a:spcAft>
              <a:buNone/>
            </a:pPr>
            <a:r>
              <a:rPr lang="en-US" sz="1000" b="1" dirty="0" smtClean="0">
                <a:solidFill>
                  <a:schemeClr val="accent6"/>
                </a:solidFill>
              </a:rPr>
              <a:t>Group</a:t>
            </a:r>
            <a:endParaRPr sz="1000" b="1" dirty="0">
              <a:solidFill>
                <a:schemeClr val="accent6"/>
              </a:solidFil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lstStyle/>
          <a:p>
            <a:endParaRPr lang="en-US"/>
          </a:p>
        </p:txBody>
      </p:sp>
      <p:pic>
        <p:nvPicPr>
          <p:cNvPr id="4" name="Picture 3" descr="Screen Shot 2020-01-18 at 12.0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3852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ext Placeholder 2"/>
          <p:cNvSpPr>
            <a:spLocks noGrp="1"/>
          </p:cNvSpPr>
          <p:nvPr>
            <p:ph type="body" idx="2"/>
          </p:nvPr>
        </p:nvSpPr>
        <p:spPr/>
        <p:txBody>
          <a:bodyPr/>
          <a:lstStyle/>
          <a:p>
            <a:endParaRPr lang="en-US"/>
          </a:p>
        </p:txBody>
      </p:sp>
      <p:pic>
        <p:nvPicPr>
          <p:cNvPr id="5" name="Picture 4" descr="Screen Shot 2020-01-18 at 12.07.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70"/>
            <a:ext cx="9144000" cy="5143500"/>
          </a:xfrm>
          <a:prstGeom prst="rect">
            <a:avLst/>
          </a:prstGeom>
        </p:spPr>
      </p:pic>
    </p:spTree>
    <p:extLst>
      <p:ext uri="{BB962C8B-B14F-4D97-AF65-F5344CB8AC3E}">
        <p14:creationId xmlns:p14="http://schemas.microsoft.com/office/powerpoint/2010/main" val="2435439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4"/>
          <p:cNvSpPr txBox="1">
            <a:spLocks noGrp="1"/>
          </p:cNvSpPr>
          <p:nvPr>
            <p:ph type="body" idx="1"/>
          </p:nvPr>
        </p:nvSpPr>
        <p:spPr>
          <a:xfrm>
            <a:off x="3707904" y="2211710"/>
            <a:ext cx="54360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a:t>Questions?</a:t>
            </a:r>
            <a:endParaRPr/>
          </a:p>
        </p:txBody>
      </p:sp>
      <p:sp>
        <p:nvSpPr>
          <p:cNvPr id="563" name="Google Shape;563;p44"/>
          <p:cNvSpPr txBox="1">
            <a:spLocks noGrp="1"/>
          </p:cNvSpPr>
          <p:nvPr>
            <p:ph type="body" idx="2"/>
          </p:nvPr>
        </p:nvSpPr>
        <p:spPr>
          <a:xfrm>
            <a:off x="3707904" y="2787774"/>
            <a:ext cx="54360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1400"/>
              <a:buNone/>
            </a:pPr>
            <a:r>
              <a:rPr lang="en-US"/>
              <a:t>Insert the title of your subtitle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5"/>
          <p:cNvSpPr txBox="1">
            <a:spLocks noGrp="1"/>
          </p:cNvSpPr>
          <p:nvPr>
            <p:ph type="body" idx="1"/>
          </p:nvPr>
        </p:nvSpPr>
        <p:spPr>
          <a:xfrm>
            <a:off x="0" y="3516367"/>
            <a:ext cx="9144000" cy="5647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None/>
            </a:pPr>
            <a:r>
              <a:rPr lang="en-US" dirty="0">
                <a:solidFill>
                  <a:schemeClr val="accent2"/>
                </a:solidFill>
              </a:rPr>
              <a:t>Thank </a:t>
            </a:r>
            <a:r>
              <a:rPr lang="en-US" dirty="0" smtClean="0">
                <a:solidFill>
                  <a:schemeClr val="accent2"/>
                </a:solidFill>
              </a:rPr>
              <a:t>you</a:t>
            </a:r>
            <a:endParaRPr dirty="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3"/>
          <p:cNvSpPr/>
          <p:nvPr/>
        </p:nvSpPr>
        <p:spPr>
          <a:xfrm rot="10800000" flipH="1">
            <a:off x="521232" y="3221679"/>
            <a:ext cx="3275762" cy="1058093"/>
          </a:xfrm>
          <a:custGeom>
            <a:avLst/>
            <a:gdLst/>
            <a:ahLst/>
            <a:cxnLst/>
            <a:rect l="l" t="t" r="r" b="b"/>
            <a:pathLst>
              <a:path w="3275762" h="1058093" extrusionOk="0">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a:gsLst>
              <a:gs pos="0">
                <a:srgbClr val="DDDDDD"/>
              </a:gs>
              <a:gs pos="100000">
                <a:schemeClr val="lt1"/>
              </a:gs>
            </a:gsLst>
            <a:lin ang="96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812" name="Google Shape;812;p53"/>
          <p:cNvSpPr/>
          <p:nvPr/>
        </p:nvSpPr>
        <p:spPr>
          <a:xfrm flipH="1">
            <a:off x="910501" y="4386720"/>
            <a:ext cx="2497223" cy="288032"/>
          </a:xfrm>
          <a:prstGeom prst="rect">
            <a:avLst/>
          </a:prstGeom>
          <a:gradFill>
            <a:gsLst>
              <a:gs pos="0">
                <a:srgbClr val="DDDDDD"/>
              </a:gs>
              <a:gs pos="100000">
                <a:schemeClr val="lt1"/>
              </a:gs>
            </a:gsLst>
            <a:lin ang="186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nvGrpSpPr>
          <p:cNvPr id="813" name="Google Shape;813;p53"/>
          <p:cNvGrpSpPr/>
          <p:nvPr/>
        </p:nvGrpSpPr>
        <p:grpSpPr>
          <a:xfrm>
            <a:off x="616623" y="1111262"/>
            <a:ext cx="2323110" cy="1647479"/>
            <a:chOff x="793818" y="1096492"/>
            <a:chExt cx="2323110" cy="1647479"/>
          </a:xfrm>
        </p:grpSpPr>
        <p:sp>
          <p:nvSpPr>
            <p:cNvPr id="814" name="Google Shape;814;p53"/>
            <p:cNvSpPr/>
            <p:nvPr/>
          </p:nvSpPr>
          <p:spPr>
            <a:xfrm rot="-1800000" flipH="1">
              <a:off x="767240" y="1655028"/>
              <a:ext cx="2376265" cy="530408"/>
            </a:xfrm>
            <a:custGeom>
              <a:avLst/>
              <a:gdLst/>
              <a:ahLst/>
              <a:cxnLst/>
              <a:rect l="l" t="t" r="r" b="b"/>
              <a:pathLst>
                <a:path w="2376265" h="530408" extrusionOk="0">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815" name="Google Shape;815;p53"/>
            <p:cNvSpPr/>
            <p:nvPr/>
          </p:nvSpPr>
          <p:spPr>
            <a:xfrm rot="-1800000" flipH="1">
              <a:off x="1336244" y="1531333"/>
              <a:ext cx="914400" cy="216863"/>
            </a:xfrm>
            <a:prstGeom prst="roundRect">
              <a:avLst>
                <a:gd name="adj" fmla="val 50000"/>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sp>
        <p:nvSpPr>
          <p:cNvPr id="817" name="Google Shape;817;p53"/>
          <p:cNvSpPr txBox="1">
            <a:spLocks noGrp="1"/>
          </p:cNvSpPr>
          <p:nvPr>
            <p:ph type="body" idx="2"/>
          </p:nvPr>
        </p:nvSpPr>
        <p:spPr>
          <a:xfrm>
            <a:off x="3514368" y="5307646"/>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1400"/>
              <a:buNone/>
            </a:pPr>
            <a:r>
              <a:rPr lang="en-US" dirty="0"/>
              <a:t>Insert the title of your subtitle </a:t>
            </a:r>
            <a:r>
              <a:rPr lang="en-US" dirty="0" smtClean="0"/>
              <a:t>Here]</a:t>
            </a:r>
            <a:endParaRPr dirty="0"/>
          </a:p>
        </p:txBody>
      </p:sp>
      <p:sp>
        <p:nvSpPr>
          <p:cNvPr id="818" name="Google Shape;818;p53"/>
          <p:cNvSpPr/>
          <p:nvPr/>
        </p:nvSpPr>
        <p:spPr>
          <a:xfrm>
            <a:off x="3156889" y="2601464"/>
            <a:ext cx="188743" cy="1766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9" name="Google Shape;819;p53"/>
          <p:cNvSpPr/>
          <p:nvPr/>
        </p:nvSpPr>
        <p:spPr>
          <a:xfrm>
            <a:off x="2885259" y="2546330"/>
            <a:ext cx="223930" cy="131721"/>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0" name="Google Shape;820;p53"/>
          <p:cNvSpPr/>
          <p:nvPr/>
        </p:nvSpPr>
        <p:spPr>
          <a:xfrm>
            <a:off x="2828489" y="2330609"/>
            <a:ext cx="169104" cy="16861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p53"/>
          <p:cNvSpPr/>
          <p:nvPr/>
        </p:nvSpPr>
        <p:spPr>
          <a:xfrm>
            <a:off x="3027030" y="2079304"/>
            <a:ext cx="200549" cy="200549"/>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2" name="Google Shape;822;p53"/>
          <p:cNvSpPr/>
          <p:nvPr/>
        </p:nvSpPr>
        <p:spPr>
          <a:xfrm>
            <a:off x="1227307" y="2744858"/>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53"/>
          <p:cNvSpPr/>
          <p:nvPr/>
        </p:nvSpPr>
        <p:spPr>
          <a:xfrm>
            <a:off x="1472794" y="2633332"/>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24" name="Google Shape;824;p53"/>
          <p:cNvGrpSpPr/>
          <p:nvPr/>
        </p:nvGrpSpPr>
        <p:grpSpPr>
          <a:xfrm>
            <a:off x="1019854" y="2666122"/>
            <a:ext cx="167891" cy="172050"/>
            <a:chOff x="1308754" y="3335012"/>
            <a:chExt cx="3317272" cy="3399470"/>
          </a:xfrm>
        </p:grpSpPr>
        <p:sp>
          <p:nvSpPr>
            <p:cNvPr id="825" name="Google Shape;825;p53"/>
            <p:cNvSpPr/>
            <p:nvPr/>
          </p:nvSpPr>
          <p:spPr>
            <a:xfrm>
              <a:off x="1308754" y="4335332"/>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6" name="Google Shape;826;p53"/>
            <p:cNvSpPr/>
            <p:nvPr/>
          </p:nvSpPr>
          <p:spPr>
            <a:xfrm rot="2632973">
              <a:off x="3193286" y="3454361"/>
              <a:ext cx="1004796" cy="1639484"/>
            </a:xfrm>
            <a:prstGeom prst="upArrow">
              <a:avLst>
                <a:gd name="adj1" fmla="val 50000"/>
                <a:gd name="adj2"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27" name="Google Shape;827;p53"/>
          <p:cNvGrpSpPr/>
          <p:nvPr/>
        </p:nvGrpSpPr>
        <p:grpSpPr>
          <a:xfrm>
            <a:off x="3093083" y="2331108"/>
            <a:ext cx="165749" cy="169213"/>
            <a:chOff x="4571999" y="3512626"/>
            <a:chExt cx="3274962" cy="3343410"/>
          </a:xfrm>
        </p:grpSpPr>
        <p:sp>
          <p:nvSpPr>
            <p:cNvPr id="828" name="Google Shape;828;p53"/>
            <p:cNvSpPr/>
            <p:nvPr/>
          </p:nvSpPr>
          <p:spPr>
            <a:xfrm>
              <a:off x="5447811" y="3512626"/>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9" name="Google Shape;829;p53"/>
            <p:cNvSpPr/>
            <p:nvPr/>
          </p:nvSpPr>
          <p:spPr>
            <a:xfrm rot="2700000">
              <a:off x="5162501" y="5103870"/>
              <a:ext cx="461837" cy="1861491"/>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p53"/>
            <p:cNvSpPr/>
            <p:nvPr/>
          </p:nvSpPr>
          <p:spPr>
            <a:xfrm rot="8100000">
              <a:off x="5238958" y="5083288"/>
              <a:ext cx="461837" cy="1696887"/>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31" name="Google Shape;831;p53"/>
          <p:cNvSpPr/>
          <p:nvPr/>
        </p:nvSpPr>
        <p:spPr>
          <a:xfrm rot="2700000">
            <a:off x="1738480" y="2290421"/>
            <a:ext cx="103976" cy="18640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53"/>
          <p:cNvSpPr/>
          <p:nvPr/>
        </p:nvSpPr>
        <p:spPr>
          <a:xfrm rot="-5400000">
            <a:off x="2763690" y="1791920"/>
            <a:ext cx="216782" cy="216925"/>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p53"/>
          <p:cNvSpPr/>
          <p:nvPr/>
        </p:nvSpPr>
        <p:spPr>
          <a:xfrm>
            <a:off x="2115483" y="2027629"/>
            <a:ext cx="255702" cy="22066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4" name="Google Shape;834;p53"/>
          <p:cNvSpPr/>
          <p:nvPr/>
        </p:nvSpPr>
        <p:spPr>
          <a:xfrm rot="-5400000">
            <a:off x="2656188" y="2005265"/>
            <a:ext cx="245085" cy="265295"/>
          </a:xfrm>
          <a:custGeom>
            <a:avLst/>
            <a:gdLst/>
            <a:ahLst/>
            <a:cxnLst/>
            <a:rect l="l" t="t" r="r" b="b"/>
            <a:pathLst>
              <a:path w="2993176" h="3240001" extrusionOk="0">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5" name="Google Shape;835;p53"/>
          <p:cNvSpPr/>
          <p:nvPr/>
        </p:nvSpPr>
        <p:spPr>
          <a:xfrm>
            <a:off x="1068221" y="2922580"/>
            <a:ext cx="231304" cy="230023"/>
          </a:xfrm>
          <a:custGeom>
            <a:avLst/>
            <a:gdLst/>
            <a:ahLst/>
            <a:cxnLst/>
            <a:rect l="l" t="t" r="r" b="b"/>
            <a:pathLst>
              <a:path w="3228711" h="3210836" extrusionOk="0">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6" name="Google Shape;836;p53"/>
          <p:cNvSpPr/>
          <p:nvPr/>
        </p:nvSpPr>
        <p:spPr>
          <a:xfrm rot="2700000">
            <a:off x="3307827" y="2278002"/>
            <a:ext cx="75611" cy="303132"/>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7" name="Google Shape;837;p53"/>
          <p:cNvSpPr/>
          <p:nvPr/>
        </p:nvSpPr>
        <p:spPr>
          <a:xfrm>
            <a:off x="1467903" y="2989744"/>
            <a:ext cx="207815" cy="207815"/>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8" name="Google Shape;838;p53"/>
          <p:cNvSpPr/>
          <p:nvPr/>
        </p:nvSpPr>
        <p:spPr>
          <a:xfrm>
            <a:off x="2430386" y="1932820"/>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9" name="Google Shape;839;p53"/>
          <p:cNvSpPr/>
          <p:nvPr/>
        </p:nvSpPr>
        <p:spPr>
          <a:xfrm>
            <a:off x="1676039" y="2556166"/>
            <a:ext cx="162483" cy="13582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0" name="Google Shape;840;p53"/>
          <p:cNvSpPr/>
          <p:nvPr/>
        </p:nvSpPr>
        <p:spPr>
          <a:xfrm>
            <a:off x="1515152" y="2833393"/>
            <a:ext cx="180901" cy="1188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1" name="Google Shape;841;p53"/>
          <p:cNvSpPr/>
          <p:nvPr/>
        </p:nvSpPr>
        <p:spPr>
          <a:xfrm>
            <a:off x="2072570" y="2956680"/>
            <a:ext cx="188743" cy="1766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2" name="Google Shape;842;p53"/>
          <p:cNvSpPr/>
          <p:nvPr/>
        </p:nvSpPr>
        <p:spPr>
          <a:xfrm>
            <a:off x="2131369" y="2673979"/>
            <a:ext cx="223930" cy="131721"/>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3" name="Google Shape;843;p53"/>
          <p:cNvSpPr/>
          <p:nvPr/>
        </p:nvSpPr>
        <p:spPr>
          <a:xfrm>
            <a:off x="1853214" y="2505512"/>
            <a:ext cx="169104" cy="16861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4" name="Google Shape;844;p53"/>
          <p:cNvSpPr/>
          <p:nvPr/>
        </p:nvSpPr>
        <p:spPr>
          <a:xfrm>
            <a:off x="1476390" y="2405237"/>
            <a:ext cx="200549" cy="200549"/>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5" name="Google Shape;845;p53"/>
          <p:cNvSpPr/>
          <p:nvPr/>
        </p:nvSpPr>
        <p:spPr>
          <a:xfrm>
            <a:off x="2482628" y="2252217"/>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6" name="Google Shape;846;p53"/>
          <p:cNvSpPr/>
          <p:nvPr/>
        </p:nvSpPr>
        <p:spPr>
          <a:xfrm>
            <a:off x="2365020" y="3018055"/>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47" name="Google Shape;847;p53"/>
          <p:cNvGrpSpPr/>
          <p:nvPr/>
        </p:nvGrpSpPr>
        <p:grpSpPr>
          <a:xfrm>
            <a:off x="1738379" y="2992571"/>
            <a:ext cx="167891" cy="172050"/>
            <a:chOff x="1308754" y="3335012"/>
            <a:chExt cx="3317272" cy="3399470"/>
          </a:xfrm>
        </p:grpSpPr>
        <p:sp>
          <p:nvSpPr>
            <p:cNvPr id="848" name="Google Shape;848;p53"/>
            <p:cNvSpPr/>
            <p:nvPr/>
          </p:nvSpPr>
          <p:spPr>
            <a:xfrm>
              <a:off x="1308754" y="4335332"/>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9" name="Google Shape;849;p53"/>
            <p:cNvSpPr/>
            <p:nvPr/>
          </p:nvSpPr>
          <p:spPr>
            <a:xfrm rot="2632973">
              <a:off x="3193286" y="3454361"/>
              <a:ext cx="1004796" cy="1639484"/>
            </a:xfrm>
            <a:prstGeom prst="upArrow">
              <a:avLst>
                <a:gd name="adj1" fmla="val 50000"/>
                <a:gd name="adj2"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50" name="Google Shape;850;p53"/>
          <p:cNvGrpSpPr/>
          <p:nvPr/>
        </p:nvGrpSpPr>
        <p:grpSpPr>
          <a:xfrm>
            <a:off x="2350417" y="2772478"/>
            <a:ext cx="165749" cy="169213"/>
            <a:chOff x="4571999" y="3512626"/>
            <a:chExt cx="3274962" cy="3343410"/>
          </a:xfrm>
        </p:grpSpPr>
        <p:sp>
          <p:nvSpPr>
            <p:cNvPr id="851" name="Google Shape;851;p53"/>
            <p:cNvSpPr/>
            <p:nvPr/>
          </p:nvSpPr>
          <p:spPr>
            <a:xfrm>
              <a:off x="5447811" y="3512626"/>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2" name="Google Shape;852;p53"/>
            <p:cNvSpPr/>
            <p:nvPr/>
          </p:nvSpPr>
          <p:spPr>
            <a:xfrm rot="2700000">
              <a:off x="5162501" y="5103870"/>
              <a:ext cx="461837" cy="1861491"/>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3" name="Google Shape;853;p53"/>
            <p:cNvSpPr/>
            <p:nvPr/>
          </p:nvSpPr>
          <p:spPr>
            <a:xfrm rot="8100000">
              <a:off x="5238958" y="5083288"/>
              <a:ext cx="461837" cy="1696887"/>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54" name="Google Shape;854;p53"/>
          <p:cNvSpPr/>
          <p:nvPr/>
        </p:nvSpPr>
        <p:spPr>
          <a:xfrm rot="2700000">
            <a:off x="2647607" y="2731791"/>
            <a:ext cx="103976" cy="18640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5" name="Google Shape;855;p53"/>
          <p:cNvSpPr/>
          <p:nvPr/>
        </p:nvSpPr>
        <p:spPr>
          <a:xfrm rot="-5400000">
            <a:off x="2230477" y="2395337"/>
            <a:ext cx="216782" cy="216925"/>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6" name="Google Shape;856;p53"/>
          <p:cNvSpPr/>
          <p:nvPr/>
        </p:nvSpPr>
        <p:spPr>
          <a:xfrm>
            <a:off x="3052982" y="1791991"/>
            <a:ext cx="255702" cy="22066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7" name="Google Shape;857;p53"/>
          <p:cNvSpPr/>
          <p:nvPr/>
        </p:nvSpPr>
        <p:spPr>
          <a:xfrm rot="-5400000">
            <a:off x="1998939" y="2269749"/>
            <a:ext cx="245085" cy="265295"/>
          </a:xfrm>
          <a:custGeom>
            <a:avLst/>
            <a:gdLst/>
            <a:ahLst/>
            <a:cxnLst/>
            <a:rect l="l" t="t" r="r" b="b"/>
            <a:pathLst>
              <a:path w="2993176" h="3240001" extrusionOk="0">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8" name="Google Shape;858;p53"/>
          <p:cNvSpPr/>
          <p:nvPr/>
        </p:nvSpPr>
        <p:spPr>
          <a:xfrm>
            <a:off x="2795726" y="2932474"/>
            <a:ext cx="231304" cy="230023"/>
          </a:xfrm>
          <a:custGeom>
            <a:avLst/>
            <a:gdLst/>
            <a:ahLst/>
            <a:cxnLst/>
            <a:rect l="l" t="t" r="r" b="b"/>
            <a:pathLst>
              <a:path w="3228711" h="3210836" extrusionOk="0">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9" name="Google Shape;859;p53"/>
          <p:cNvSpPr/>
          <p:nvPr/>
        </p:nvSpPr>
        <p:spPr>
          <a:xfrm rot="2700000">
            <a:off x="1922575" y="2719373"/>
            <a:ext cx="75611" cy="303132"/>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0" name="Google Shape;860;p53"/>
          <p:cNvSpPr/>
          <p:nvPr/>
        </p:nvSpPr>
        <p:spPr>
          <a:xfrm>
            <a:off x="3052982" y="2933683"/>
            <a:ext cx="207815" cy="207815"/>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1" name="Google Shape;861;p53"/>
          <p:cNvSpPr/>
          <p:nvPr/>
        </p:nvSpPr>
        <p:spPr>
          <a:xfrm>
            <a:off x="1735308" y="2739144"/>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2" name="Google Shape;862;p53"/>
          <p:cNvSpPr/>
          <p:nvPr/>
        </p:nvSpPr>
        <p:spPr>
          <a:xfrm>
            <a:off x="2585166" y="2997536"/>
            <a:ext cx="162483" cy="13582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3" name="Google Shape;863;p53"/>
          <p:cNvSpPr/>
          <p:nvPr/>
        </p:nvSpPr>
        <p:spPr>
          <a:xfrm>
            <a:off x="2872081" y="2746959"/>
            <a:ext cx="180901" cy="1188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4" name="Google Shape;864;p53"/>
          <p:cNvSpPr/>
          <p:nvPr/>
        </p:nvSpPr>
        <p:spPr>
          <a:xfrm>
            <a:off x="876660" y="2885681"/>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5" name="Google Shape;865;p53"/>
          <p:cNvSpPr/>
          <p:nvPr/>
        </p:nvSpPr>
        <p:spPr>
          <a:xfrm>
            <a:off x="3388788" y="2474407"/>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6" name="Google Shape;866;p53"/>
          <p:cNvSpPr/>
          <p:nvPr/>
        </p:nvSpPr>
        <p:spPr>
          <a:xfrm>
            <a:off x="2560662" y="2561549"/>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7" name="Google Shape;867;p53"/>
          <p:cNvSpPr txBox="1"/>
          <p:nvPr/>
        </p:nvSpPr>
        <p:spPr>
          <a:xfrm>
            <a:off x="4826524" y="932590"/>
            <a:ext cx="3588874" cy="73637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800" b="1" dirty="0" smtClean="0">
                <a:solidFill>
                  <a:schemeClr val="lt1"/>
                </a:solidFill>
                <a:latin typeface="Arial"/>
                <a:ea typeface="Arial"/>
                <a:cs typeface="Arial"/>
                <a:sym typeface="Arial"/>
              </a:rPr>
              <a:t>About the Dataset </a:t>
            </a:r>
            <a:endParaRPr sz="2800" b="1" dirty="0">
              <a:solidFill>
                <a:schemeClr val="lt1"/>
              </a:solidFill>
              <a:latin typeface="Arial"/>
              <a:ea typeface="Arial"/>
              <a:cs typeface="Arial"/>
              <a:sym typeface="Arial"/>
            </a:endParaRPr>
          </a:p>
        </p:txBody>
      </p:sp>
      <p:sp>
        <p:nvSpPr>
          <p:cNvPr id="63" name="Google Shape;263;p28"/>
          <p:cNvSpPr txBox="1"/>
          <p:nvPr/>
        </p:nvSpPr>
        <p:spPr>
          <a:xfrm>
            <a:off x="2472866" y="0"/>
            <a:ext cx="4673999" cy="10373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5400"/>
              <a:buFont typeface="Arial"/>
              <a:buNone/>
            </a:pPr>
            <a:r>
              <a:rPr lang="en-US" sz="5400" b="1" dirty="0" smtClean="0">
                <a:solidFill>
                  <a:schemeClr val="accent1"/>
                </a:solidFill>
              </a:rPr>
              <a:t>Data Sources</a:t>
            </a:r>
            <a:endParaRPr dirty="0"/>
          </a:p>
        </p:txBody>
      </p:sp>
      <p:sp>
        <p:nvSpPr>
          <p:cNvPr id="67" name="Google Shape;105;p23"/>
          <p:cNvSpPr/>
          <p:nvPr/>
        </p:nvSpPr>
        <p:spPr>
          <a:xfrm>
            <a:off x="5111611" y="1411982"/>
            <a:ext cx="3348000" cy="36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 name="TextBox 5"/>
          <p:cNvSpPr txBox="1"/>
          <p:nvPr/>
        </p:nvSpPr>
        <p:spPr>
          <a:xfrm>
            <a:off x="4223147" y="1565574"/>
            <a:ext cx="4799031" cy="4185761"/>
          </a:xfrm>
          <a:prstGeom prst="rect">
            <a:avLst/>
          </a:prstGeom>
          <a:noFill/>
        </p:spPr>
        <p:txBody>
          <a:bodyPr wrap="square" rtlCol="0">
            <a:spAutoFit/>
          </a:bodyPr>
          <a:lstStyle/>
          <a:p>
            <a:r>
              <a:rPr lang="en-US" dirty="0" smtClean="0">
                <a:solidFill>
                  <a:srgbClr val="4784A1"/>
                </a:solidFill>
              </a:rPr>
              <a:t>- Our dataset comes from two </a:t>
            </a:r>
            <a:r>
              <a:rPr lang="en-US" dirty="0" err="1" smtClean="0">
                <a:solidFill>
                  <a:srgbClr val="4784A1"/>
                </a:solidFill>
              </a:rPr>
              <a:t>Kaggle</a:t>
            </a:r>
            <a:r>
              <a:rPr lang="en-US" dirty="0" smtClean="0">
                <a:solidFill>
                  <a:srgbClr val="4784A1"/>
                </a:solidFill>
              </a:rPr>
              <a:t> datasets</a:t>
            </a:r>
          </a:p>
          <a:p>
            <a:endParaRPr lang="en-US" dirty="0" smtClean="0">
              <a:solidFill>
                <a:srgbClr val="4784A1"/>
              </a:solidFill>
            </a:endParaRPr>
          </a:p>
          <a:p>
            <a:r>
              <a:rPr lang="en-US" dirty="0" smtClean="0">
                <a:solidFill>
                  <a:srgbClr val="4784A1"/>
                </a:solidFill>
              </a:rPr>
              <a:t>- First dataset is called “</a:t>
            </a:r>
            <a:r>
              <a:rPr lang="en-US" dirty="0" smtClean="0">
                <a:solidFill>
                  <a:srgbClr val="4784A1"/>
                </a:solidFill>
                <a:hlinkClick r:id="rId3"/>
              </a:rPr>
              <a:t>NYC Property Sales</a:t>
            </a:r>
            <a:r>
              <a:rPr lang="en-US" dirty="0" smtClean="0">
                <a:solidFill>
                  <a:srgbClr val="4784A1"/>
                </a:solidFill>
              </a:rPr>
              <a:t>” and provides features (18) such as: Year Built, Sale Price, Total Units, etc. This dataset involves properties </a:t>
            </a:r>
            <a:r>
              <a:rPr lang="en-US" dirty="0">
                <a:solidFill>
                  <a:srgbClr val="4784A1"/>
                </a:solidFill>
              </a:rPr>
              <a:t>sold in New York City over a 12-month </a:t>
            </a:r>
            <a:r>
              <a:rPr lang="en-US" dirty="0" smtClean="0">
                <a:solidFill>
                  <a:srgbClr val="4784A1"/>
                </a:solidFill>
              </a:rPr>
              <a:t>period.</a:t>
            </a:r>
            <a:br>
              <a:rPr lang="en-US" dirty="0" smtClean="0">
                <a:solidFill>
                  <a:srgbClr val="4784A1"/>
                </a:solidFill>
              </a:rPr>
            </a:br>
            <a:endParaRPr lang="en-US" dirty="0" smtClean="0">
              <a:solidFill>
                <a:srgbClr val="4784A1"/>
              </a:solidFill>
            </a:endParaRPr>
          </a:p>
          <a:p>
            <a:r>
              <a:rPr lang="en-US" dirty="0" smtClean="0">
                <a:solidFill>
                  <a:srgbClr val="4784A1"/>
                </a:solidFill>
              </a:rPr>
              <a:t>- Second dataset is called “</a:t>
            </a:r>
            <a:r>
              <a:rPr lang="en-US" dirty="0" smtClean="0">
                <a:solidFill>
                  <a:srgbClr val="4784A1"/>
                </a:solidFill>
                <a:hlinkClick r:id="rId4"/>
              </a:rPr>
              <a:t>House Prices</a:t>
            </a:r>
            <a:r>
              <a:rPr lang="en-US" dirty="0" smtClean="0">
                <a:solidFill>
                  <a:srgbClr val="4784A1"/>
                </a:solidFill>
              </a:rPr>
              <a:t>” and provides many more features such as: # of Bedrooms/Baths, Lot </a:t>
            </a:r>
            <a:r>
              <a:rPr lang="en-US" dirty="0">
                <a:solidFill>
                  <a:srgbClr val="4784A1"/>
                </a:solidFill>
              </a:rPr>
              <a:t>A</a:t>
            </a:r>
            <a:r>
              <a:rPr lang="en-US" dirty="0" smtClean="0">
                <a:solidFill>
                  <a:srgbClr val="4784A1"/>
                </a:solidFill>
              </a:rPr>
              <a:t>rea, Sale </a:t>
            </a:r>
            <a:r>
              <a:rPr lang="en-US" dirty="0">
                <a:solidFill>
                  <a:srgbClr val="4784A1"/>
                </a:solidFill>
              </a:rPr>
              <a:t>P</a:t>
            </a:r>
            <a:r>
              <a:rPr lang="en-US" dirty="0" smtClean="0">
                <a:solidFill>
                  <a:srgbClr val="4784A1"/>
                </a:solidFill>
              </a:rPr>
              <a:t>rice, Sale </a:t>
            </a:r>
            <a:r>
              <a:rPr lang="en-US" dirty="0">
                <a:solidFill>
                  <a:srgbClr val="4784A1"/>
                </a:solidFill>
              </a:rPr>
              <a:t>T</a:t>
            </a:r>
            <a:r>
              <a:rPr lang="en-US" dirty="0" smtClean="0">
                <a:solidFill>
                  <a:srgbClr val="4784A1"/>
                </a:solidFill>
              </a:rPr>
              <a:t>ype, Sale </a:t>
            </a:r>
            <a:r>
              <a:rPr lang="en-US" dirty="0">
                <a:solidFill>
                  <a:srgbClr val="4784A1"/>
                </a:solidFill>
              </a:rPr>
              <a:t>C</a:t>
            </a:r>
            <a:r>
              <a:rPr lang="en-US" dirty="0" smtClean="0">
                <a:solidFill>
                  <a:srgbClr val="4784A1"/>
                </a:solidFill>
              </a:rPr>
              <a:t>ondition, etc. This dataset involves house features (80) that can have potential correlations between each other.</a:t>
            </a:r>
          </a:p>
          <a:p>
            <a:r>
              <a:rPr lang="en-US" dirty="0" smtClean="0">
                <a:solidFill>
                  <a:srgbClr val="4784A1"/>
                </a:solidFill>
              </a:rPr>
              <a:t>Example: Finding a correlation between</a:t>
            </a:r>
          </a:p>
          <a:p>
            <a:r>
              <a:rPr lang="en-US" dirty="0" smtClean="0">
                <a:solidFill>
                  <a:srgbClr val="4784A1"/>
                </a:solidFill>
              </a:rPr>
              <a:t>Sales Price and Lot Area using Machine</a:t>
            </a:r>
          </a:p>
          <a:p>
            <a:r>
              <a:rPr lang="en-US" dirty="0" smtClean="0">
                <a:solidFill>
                  <a:srgbClr val="4784A1"/>
                </a:solidFill>
              </a:rPr>
              <a:t>Learning (Linear Regression) and Distribution</a:t>
            </a:r>
            <a:br>
              <a:rPr lang="en-US" dirty="0" smtClean="0">
                <a:solidFill>
                  <a:srgbClr val="4784A1"/>
                </a:solidFill>
              </a:rPr>
            </a:br>
            <a:r>
              <a:rPr lang="en-US" dirty="0" smtClean="0">
                <a:solidFill>
                  <a:srgbClr val="4784A1"/>
                </a:solidFill>
              </a:rPr>
              <a:t/>
            </a:r>
            <a:br>
              <a:rPr lang="en-US" dirty="0" smtClean="0">
                <a:solidFill>
                  <a:srgbClr val="4784A1"/>
                </a:solidFill>
              </a:rPr>
            </a:br>
            <a:endParaRPr lang="en-US" dirty="0" smtClean="0">
              <a:solidFill>
                <a:srgbClr val="4784A1"/>
              </a:solidFill>
            </a:endParaRPr>
          </a:p>
          <a:p>
            <a:endParaRPr lang="en-US" dirty="0" smtClean="0">
              <a:solidFill>
                <a:srgbClr val="4784A1"/>
              </a:solidFill>
            </a:endParaRPr>
          </a:p>
          <a:p>
            <a:pPr marL="285750" indent="-285750">
              <a:buFontTx/>
              <a:buChar char="-"/>
            </a:pPr>
            <a:endParaRPr lang="en-US" dirty="0">
              <a:solidFill>
                <a:srgbClr val="4784A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3"/>
          <p:cNvSpPr/>
          <p:nvPr/>
        </p:nvSpPr>
        <p:spPr>
          <a:xfrm rot="10800000" flipH="1">
            <a:off x="225906" y="2926288"/>
            <a:ext cx="3275762" cy="1058093"/>
          </a:xfrm>
          <a:custGeom>
            <a:avLst/>
            <a:gdLst/>
            <a:ahLst/>
            <a:cxnLst/>
            <a:rect l="l" t="t" r="r" b="b"/>
            <a:pathLst>
              <a:path w="3275762" h="1058093" extrusionOk="0">
                <a:moveTo>
                  <a:pt x="442297" y="1058093"/>
                </a:moveTo>
                <a:lnTo>
                  <a:pt x="2818561" y="1058093"/>
                </a:lnTo>
                <a:cubicBezTo>
                  <a:pt x="2818561" y="1010646"/>
                  <a:pt x="2818561" y="963198"/>
                  <a:pt x="2818561" y="915751"/>
                </a:cubicBezTo>
                <a:lnTo>
                  <a:pt x="3167330" y="915751"/>
                </a:lnTo>
                <a:cubicBezTo>
                  <a:pt x="3227215" y="915751"/>
                  <a:pt x="3275762" y="867204"/>
                  <a:pt x="3275762" y="807320"/>
                </a:cubicBezTo>
                <a:cubicBezTo>
                  <a:pt x="3275762" y="747435"/>
                  <a:pt x="3227215" y="698888"/>
                  <a:pt x="3167330" y="698888"/>
                </a:cubicBezTo>
                <a:lnTo>
                  <a:pt x="2818562" y="698888"/>
                </a:lnTo>
                <a:lnTo>
                  <a:pt x="2818562" y="529047"/>
                </a:lnTo>
                <a:cubicBezTo>
                  <a:pt x="2818562" y="236862"/>
                  <a:pt x="2581700" y="0"/>
                  <a:pt x="2289515" y="0"/>
                </a:cubicBezTo>
                <a:lnTo>
                  <a:pt x="971344" y="0"/>
                </a:lnTo>
                <a:cubicBezTo>
                  <a:pt x="679159" y="0"/>
                  <a:pt x="442297" y="236862"/>
                  <a:pt x="442297" y="529047"/>
                </a:cubicBezTo>
                <a:lnTo>
                  <a:pt x="442297" y="698888"/>
                </a:lnTo>
                <a:lnTo>
                  <a:pt x="108433" y="698887"/>
                </a:lnTo>
                <a:cubicBezTo>
                  <a:pt x="48548" y="698887"/>
                  <a:pt x="1" y="747434"/>
                  <a:pt x="1" y="807319"/>
                </a:cubicBezTo>
                <a:lnTo>
                  <a:pt x="0" y="807319"/>
                </a:lnTo>
                <a:cubicBezTo>
                  <a:pt x="0" y="867204"/>
                  <a:pt x="48547" y="915751"/>
                  <a:pt x="108432" y="915751"/>
                </a:cubicBezTo>
                <a:lnTo>
                  <a:pt x="442297" y="915751"/>
                </a:lnTo>
                <a:close/>
              </a:path>
            </a:pathLst>
          </a:custGeom>
          <a:gradFill>
            <a:gsLst>
              <a:gs pos="0">
                <a:srgbClr val="DDDDDD"/>
              </a:gs>
              <a:gs pos="100000">
                <a:schemeClr val="lt1"/>
              </a:gs>
            </a:gsLst>
            <a:lin ang="96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812" name="Google Shape;812;p53"/>
          <p:cNvSpPr/>
          <p:nvPr/>
        </p:nvSpPr>
        <p:spPr>
          <a:xfrm flipH="1">
            <a:off x="585643" y="4091329"/>
            <a:ext cx="2497223" cy="288032"/>
          </a:xfrm>
          <a:prstGeom prst="rect">
            <a:avLst/>
          </a:prstGeom>
          <a:gradFill>
            <a:gsLst>
              <a:gs pos="0">
                <a:srgbClr val="DDDDDD"/>
              </a:gs>
              <a:gs pos="100000">
                <a:schemeClr val="lt1"/>
              </a:gs>
            </a:gsLst>
            <a:lin ang="186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nvGrpSpPr>
          <p:cNvPr id="813" name="Google Shape;813;p53"/>
          <p:cNvGrpSpPr/>
          <p:nvPr/>
        </p:nvGrpSpPr>
        <p:grpSpPr>
          <a:xfrm>
            <a:off x="144103" y="815871"/>
            <a:ext cx="2323110" cy="1647479"/>
            <a:chOff x="793818" y="1096492"/>
            <a:chExt cx="2323110" cy="1647479"/>
          </a:xfrm>
        </p:grpSpPr>
        <p:sp>
          <p:nvSpPr>
            <p:cNvPr id="814" name="Google Shape;814;p53"/>
            <p:cNvSpPr/>
            <p:nvPr/>
          </p:nvSpPr>
          <p:spPr>
            <a:xfrm rot="-1800000" flipH="1">
              <a:off x="767240" y="1655028"/>
              <a:ext cx="2376265" cy="530408"/>
            </a:xfrm>
            <a:custGeom>
              <a:avLst/>
              <a:gdLst/>
              <a:ahLst/>
              <a:cxnLst/>
              <a:rect l="l" t="t" r="r" b="b"/>
              <a:pathLst>
                <a:path w="2376265" h="530408" extrusionOk="0">
                  <a:moveTo>
                    <a:pt x="109948" y="184516"/>
                  </a:moveTo>
                  <a:cubicBezTo>
                    <a:pt x="45336" y="211844"/>
                    <a:pt x="0" y="275822"/>
                    <a:pt x="0" y="350389"/>
                  </a:cubicBezTo>
                  <a:lnTo>
                    <a:pt x="0" y="530408"/>
                  </a:lnTo>
                  <a:lnTo>
                    <a:pt x="2376264" y="530408"/>
                  </a:lnTo>
                  <a:cubicBezTo>
                    <a:pt x="2376264" y="470402"/>
                    <a:pt x="2376265" y="410395"/>
                    <a:pt x="2376265" y="350389"/>
                  </a:cubicBezTo>
                  <a:cubicBezTo>
                    <a:pt x="2376265" y="250967"/>
                    <a:pt x="2295667" y="170369"/>
                    <a:pt x="2196245" y="170369"/>
                  </a:cubicBezTo>
                  <a:lnTo>
                    <a:pt x="1416732" y="170369"/>
                  </a:lnTo>
                  <a:lnTo>
                    <a:pt x="1416732" y="54007"/>
                  </a:lnTo>
                  <a:cubicBezTo>
                    <a:pt x="1416732" y="24180"/>
                    <a:pt x="1392552" y="0"/>
                    <a:pt x="1362725" y="0"/>
                  </a:cubicBezTo>
                  <a:lnTo>
                    <a:pt x="1013539" y="0"/>
                  </a:lnTo>
                  <a:cubicBezTo>
                    <a:pt x="983712" y="0"/>
                    <a:pt x="959532" y="24180"/>
                    <a:pt x="959532" y="54007"/>
                  </a:cubicBezTo>
                  <a:lnTo>
                    <a:pt x="959532" y="170369"/>
                  </a:lnTo>
                  <a:lnTo>
                    <a:pt x="180020" y="170369"/>
                  </a:lnTo>
                  <a:cubicBezTo>
                    <a:pt x="155165" y="170369"/>
                    <a:pt x="131486" y="175406"/>
                    <a:pt x="109948" y="184516"/>
                  </a:cubicBezTo>
                  <a:close/>
                </a:path>
              </a:pathLst>
            </a:cu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815" name="Google Shape;815;p53"/>
            <p:cNvSpPr/>
            <p:nvPr/>
          </p:nvSpPr>
          <p:spPr>
            <a:xfrm rot="-1800000" flipH="1">
              <a:off x="1336244" y="1531333"/>
              <a:ext cx="914400" cy="216863"/>
            </a:xfrm>
            <a:prstGeom prst="roundRect">
              <a:avLst>
                <a:gd name="adj" fmla="val 50000"/>
              </a:avLst>
            </a:prstGeom>
            <a:gradFill>
              <a:gsLst>
                <a:gs pos="0">
                  <a:srgbClr val="DDDDDD"/>
                </a:gs>
                <a:gs pos="100000">
                  <a:schemeClr val="lt1"/>
                </a:gs>
              </a:gsLst>
              <a:lin ang="8100000" scaled="0"/>
            </a:gra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sp>
        <p:nvSpPr>
          <p:cNvPr id="817" name="Google Shape;817;p53"/>
          <p:cNvSpPr txBox="1">
            <a:spLocks noGrp="1"/>
          </p:cNvSpPr>
          <p:nvPr>
            <p:ph type="body" idx="2"/>
          </p:nvPr>
        </p:nvSpPr>
        <p:spPr>
          <a:xfrm>
            <a:off x="3514368" y="5307646"/>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1400"/>
              <a:buNone/>
            </a:pPr>
            <a:r>
              <a:rPr lang="en-US" dirty="0"/>
              <a:t>Insert the title of your subtitle </a:t>
            </a:r>
            <a:r>
              <a:rPr lang="en-US" dirty="0" smtClean="0"/>
              <a:t>Here]</a:t>
            </a:r>
            <a:endParaRPr dirty="0"/>
          </a:p>
        </p:txBody>
      </p:sp>
      <p:sp>
        <p:nvSpPr>
          <p:cNvPr id="818" name="Google Shape;818;p53"/>
          <p:cNvSpPr/>
          <p:nvPr/>
        </p:nvSpPr>
        <p:spPr>
          <a:xfrm>
            <a:off x="2684369" y="2306073"/>
            <a:ext cx="188743" cy="1766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9" name="Google Shape;819;p53"/>
          <p:cNvSpPr/>
          <p:nvPr/>
        </p:nvSpPr>
        <p:spPr>
          <a:xfrm>
            <a:off x="2412739" y="2250939"/>
            <a:ext cx="223930" cy="131721"/>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0" name="Google Shape;820;p53"/>
          <p:cNvSpPr/>
          <p:nvPr/>
        </p:nvSpPr>
        <p:spPr>
          <a:xfrm>
            <a:off x="2355969" y="2035218"/>
            <a:ext cx="169104" cy="16861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p53"/>
          <p:cNvSpPr/>
          <p:nvPr/>
        </p:nvSpPr>
        <p:spPr>
          <a:xfrm>
            <a:off x="2554510" y="1783913"/>
            <a:ext cx="200549" cy="200549"/>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2" name="Google Shape;822;p53"/>
          <p:cNvSpPr/>
          <p:nvPr/>
        </p:nvSpPr>
        <p:spPr>
          <a:xfrm>
            <a:off x="754787" y="2449467"/>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53"/>
          <p:cNvSpPr/>
          <p:nvPr/>
        </p:nvSpPr>
        <p:spPr>
          <a:xfrm>
            <a:off x="1000274" y="2337941"/>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24" name="Google Shape;824;p53"/>
          <p:cNvGrpSpPr/>
          <p:nvPr/>
        </p:nvGrpSpPr>
        <p:grpSpPr>
          <a:xfrm>
            <a:off x="547334" y="2370731"/>
            <a:ext cx="167891" cy="172050"/>
            <a:chOff x="1308754" y="3335012"/>
            <a:chExt cx="3317272" cy="3399470"/>
          </a:xfrm>
        </p:grpSpPr>
        <p:sp>
          <p:nvSpPr>
            <p:cNvPr id="825" name="Google Shape;825;p53"/>
            <p:cNvSpPr/>
            <p:nvPr/>
          </p:nvSpPr>
          <p:spPr>
            <a:xfrm>
              <a:off x="1308754" y="4335332"/>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6" name="Google Shape;826;p53"/>
            <p:cNvSpPr/>
            <p:nvPr/>
          </p:nvSpPr>
          <p:spPr>
            <a:xfrm rot="2632973">
              <a:off x="3193286" y="3454361"/>
              <a:ext cx="1004796" cy="1639484"/>
            </a:xfrm>
            <a:prstGeom prst="upArrow">
              <a:avLst>
                <a:gd name="adj1" fmla="val 50000"/>
                <a:gd name="adj2"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27" name="Google Shape;827;p53"/>
          <p:cNvGrpSpPr/>
          <p:nvPr/>
        </p:nvGrpSpPr>
        <p:grpSpPr>
          <a:xfrm>
            <a:off x="2620563" y="2035717"/>
            <a:ext cx="165749" cy="169213"/>
            <a:chOff x="4571999" y="3512626"/>
            <a:chExt cx="3274962" cy="3343410"/>
          </a:xfrm>
        </p:grpSpPr>
        <p:sp>
          <p:nvSpPr>
            <p:cNvPr id="828" name="Google Shape;828;p53"/>
            <p:cNvSpPr/>
            <p:nvPr/>
          </p:nvSpPr>
          <p:spPr>
            <a:xfrm>
              <a:off x="5447811" y="3512626"/>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9" name="Google Shape;829;p53"/>
            <p:cNvSpPr/>
            <p:nvPr/>
          </p:nvSpPr>
          <p:spPr>
            <a:xfrm rot="2700000">
              <a:off x="5162501" y="5103870"/>
              <a:ext cx="461837" cy="1861491"/>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p53"/>
            <p:cNvSpPr/>
            <p:nvPr/>
          </p:nvSpPr>
          <p:spPr>
            <a:xfrm rot="8100000">
              <a:off x="5238958" y="5083288"/>
              <a:ext cx="461837" cy="1696887"/>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31" name="Google Shape;831;p53"/>
          <p:cNvSpPr/>
          <p:nvPr/>
        </p:nvSpPr>
        <p:spPr>
          <a:xfrm rot="2700000">
            <a:off x="1265960" y="1995030"/>
            <a:ext cx="103976" cy="18640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53"/>
          <p:cNvSpPr/>
          <p:nvPr/>
        </p:nvSpPr>
        <p:spPr>
          <a:xfrm rot="-5400000">
            <a:off x="2291170" y="1496529"/>
            <a:ext cx="216782" cy="216925"/>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p53"/>
          <p:cNvSpPr/>
          <p:nvPr/>
        </p:nvSpPr>
        <p:spPr>
          <a:xfrm>
            <a:off x="1642963" y="1732238"/>
            <a:ext cx="255702" cy="22066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4" name="Google Shape;834;p53"/>
          <p:cNvSpPr/>
          <p:nvPr/>
        </p:nvSpPr>
        <p:spPr>
          <a:xfrm rot="-5400000">
            <a:off x="2183668" y="1709874"/>
            <a:ext cx="245085" cy="265295"/>
          </a:xfrm>
          <a:custGeom>
            <a:avLst/>
            <a:gdLst/>
            <a:ahLst/>
            <a:cxnLst/>
            <a:rect l="l" t="t" r="r" b="b"/>
            <a:pathLst>
              <a:path w="2993176" h="3240001" extrusionOk="0">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5" name="Google Shape;835;p53"/>
          <p:cNvSpPr/>
          <p:nvPr/>
        </p:nvSpPr>
        <p:spPr>
          <a:xfrm>
            <a:off x="595701" y="2627189"/>
            <a:ext cx="231304" cy="230023"/>
          </a:xfrm>
          <a:custGeom>
            <a:avLst/>
            <a:gdLst/>
            <a:ahLst/>
            <a:cxnLst/>
            <a:rect l="l" t="t" r="r" b="b"/>
            <a:pathLst>
              <a:path w="3228711" h="3210836" extrusionOk="0">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6" name="Google Shape;836;p53"/>
          <p:cNvSpPr/>
          <p:nvPr/>
        </p:nvSpPr>
        <p:spPr>
          <a:xfrm rot="2700000">
            <a:off x="2835307" y="1982611"/>
            <a:ext cx="75611" cy="303132"/>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7" name="Google Shape;837;p53"/>
          <p:cNvSpPr/>
          <p:nvPr/>
        </p:nvSpPr>
        <p:spPr>
          <a:xfrm>
            <a:off x="995383" y="2694353"/>
            <a:ext cx="207815" cy="207815"/>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8" name="Google Shape;838;p53"/>
          <p:cNvSpPr/>
          <p:nvPr/>
        </p:nvSpPr>
        <p:spPr>
          <a:xfrm>
            <a:off x="1957866" y="1637429"/>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9" name="Google Shape;839;p53"/>
          <p:cNvSpPr/>
          <p:nvPr/>
        </p:nvSpPr>
        <p:spPr>
          <a:xfrm>
            <a:off x="1203519" y="2260775"/>
            <a:ext cx="162483" cy="13582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0" name="Google Shape;840;p53"/>
          <p:cNvSpPr/>
          <p:nvPr/>
        </p:nvSpPr>
        <p:spPr>
          <a:xfrm>
            <a:off x="1042632" y="2538002"/>
            <a:ext cx="180901" cy="1188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1" name="Google Shape;841;p53"/>
          <p:cNvSpPr/>
          <p:nvPr/>
        </p:nvSpPr>
        <p:spPr>
          <a:xfrm>
            <a:off x="1600050" y="2661289"/>
            <a:ext cx="188743" cy="1766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2" name="Google Shape;842;p53"/>
          <p:cNvSpPr/>
          <p:nvPr/>
        </p:nvSpPr>
        <p:spPr>
          <a:xfrm>
            <a:off x="1658849" y="2378588"/>
            <a:ext cx="223930" cy="131721"/>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3" name="Google Shape;843;p53"/>
          <p:cNvSpPr/>
          <p:nvPr/>
        </p:nvSpPr>
        <p:spPr>
          <a:xfrm>
            <a:off x="1380694" y="2210121"/>
            <a:ext cx="169104" cy="16861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4" name="Google Shape;844;p53"/>
          <p:cNvSpPr/>
          <p:nvPr/>
        </p:nvSpPr>
        <p:spPr>
          <a:xfrm>
            <a:off x="1003870" y="2109846"/>
            <a:ext cx="200549" cy="200549"/>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5" name="Google Shape;845;p53"/>
          <p:cNvSpPr/>
          <p:nvPr/>
        </p:nvSpPr>
        <p:spPr>
          <a:xfrm>
            <a:off x="2010108" y="1956826"/>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6" name="Google Shape;846;p53"/>
          <p:cNvSpPr/>
          <p:nvPr/>
        </p:nvSpPr>
        <p:spPr>
          <a:xfrm>
            <a:off x="1892500" y="2722664"/>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47" name="Google Shape;847;p53"/>
          <p:cNvGrpSpPr/>
          <p:nvPr/>
        </p:nvGrpSpPr>
        <p:grpSpPr>
          <a:xfrm>
            <a:off x="1265859" y="2697180"/>
            <a:ext cx="167891" cy="172050"/>
            <a:chOff x="1308754" y="3335012"/>
            <a:chExt cx="3317272" cy="3399470"/>
          </a:xfrm>
        </p:grpSpPr>
        <p:sp>
          <p:nvSpPr>
            <p:cNvPr id="848" name="Google Shape;848;p53"/>
            <p:cNvSpPr/>
            <p:nvPr/>
          </p:nvSpPr>
          <p:spPr>
            <a:xfrm>
              <a:off x="1308754" y="4335332"/>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9" name="Google Shape;849;p53"/>
            <p:cNvSpPr/>
            <p:nvPr/>
          </p:nvSpPr>
          <p:spPr>
            <a:xfrm rot="2632973">
              <a:off x="3193286" y="3454361"/>
              <a:ext cx="1004796" cy="1639484"/>
            </a:xfrm>
            <a:prstGeom prst="upArrow">
              <a:avLst>
                <a:gd name="adj1" fmla="val 50000"/>
                <a:gd name="adj2"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50" name="Google Shape;850;p53"/>
          <p:cNvGrpSpPr/>
          <p:nvPr/>
        </p:nvGrpSpPr>
        <p:grpSpPr>
          <a:xfrm>
            <a:off x="1877897" y="2477087"/>
            <a:ext cx="165749" cy="169213"/>
            <a:chOff x="4571999" y="3512626"/>
            <a:chExt cx="3274962" cy="3343410"/>
          </a:xfrm>
        </p:grpSpPr>
        <p:sp>
          <p:nvSpPr>
            <p:cNvPr id="851" name="Google Shape;851;p53"/>
            <p:cNvSpPr/>
            <p:nvPr/>
          </p:nvSpPr>
          <p:spPr>
            <a:xfrm>
              <a:off x="5447811" y="3512626"/>
              <a:ext cx="2399150" cy="2399150"/>
            </a:xfrm>
            <a:prstGeom prst="donut">
              <a:avLst>
                <a:gd name="adj" fmla="val 15758"/>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2" name="Google Shape;852;p53"/>
            <p:cNvSpPr/>
            <p:nvPr/>
          </p:nvSpPr>
          <p:spPr>
            <a:xfrm rot="2700000">
              <a:off x="5162501" y="5103870"/>
              <a:ext cx="461837" cy="1861491"/>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3" name="Google Shape;853;p53"/>
            <p:cNvSpPr/>
            <p:nvPr/>
          </p:nvSpPr>
          <p:spPr>
            <a:xfrm rot="8100000">
              <a:off x="5238958" y="5083288"/>
              <a:ext cx="461837" cy="1696887"/>
            </a:xfrm>
            <a:prstGeom prst="roundRect">
              <a:avLst>
                <a:gd name="adj" fmla="val 5000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54" name="Google Shape;854;p53"/>
          <p:cNvSpPr/>
          <p:nvPr/>
        </p:nvSpPr>
        <p:spPr>
          <a:xfrm rot="2700000">
            <a:off x="2175087" y="2436400"/>
            <a:ext cx="103976" cy="18640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5" name="Google Shape;855;p53"/>
          <p:cNvSpPr/>
          <p:nvPr/>
        </p:nvSpPr>
        <p:spPr>
          <a:xfrm rot="-5400000">
            <a:off x="1757957" y="2099946"/>
            <a:ext cx="216782" cy="216925"/>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6" name="Google Shape;856;p53"/>
          <p:cNvSpPr/>
          <p:nvPr/>
        </p:nvSpPr>
        <p:spPr>
          <a:xfrm>
            <a:off x="2580462" y="1496600"/>
            <a:ext cx="255702" cy="22066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7" name="Google Shape;857;p53"/>
          <p:cNvSpPr/>
          <p:nvPr/>
        </p:nvSpPr>
        <p:spPr>
          <a:xfrm rot="-5400000">
            <a:off x="1526419" y="1974358"/>
            <a:ext cx="245085" cy="265295"/>
          </a:xfrm>
          <a:custGeom>
            <a:avLst/>
            <a:gdLst/>
            <a:ahLst/>
            <a:cxnLst/>
            <a:rect l="l" t="t" r="r" b="b"/>
            <a:pathLst>
              <a:path w="2993176" h="3240001" extrusionOk="0">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8" name="Google Shape;858;p53"/>
          <p:cNvSpPr/>
          <p:nvPr/>
        </p:nvSpPr>
        <p:spPr>
          <a:xfrm>
            <a:off x="2323206" y="2637083"/>
            <a:ext cx="231304" cy="230023"/>
          </a:xfrm>
          <a:custGeom>
            <a:avLst/>
            <a:gdLst/>
            <a:ahLst/>
            <a:cxnLst/>
            <a:rect l="l" t="t" r="r" b="b"/>
            <a:pathLst>
              <a:path w="3228711" h="3210836" extrusionOk="0">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9" name="Google Shape;859;p53"/>
          <p:cNvSpPr/>
          <p:nvPr/>
        </p:nvSpPr>
        <p:spPr>
          <a:xfrm rot="2700000">
            <a:off x="1450055" y="2423982"/>
            <a:ext cx="75611" cy="303132"/>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0" name="Google Shape;860;p53"/>
          <p:cNvSpPr/>
          <p:nvPr/>
        </p:nvSpPr>
        <p:spPr>
          <a:xfrm>
            <a:off x="2580462" y="2638292"/>
            <a:ext cx="207815" cy="207815"/>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1" name="Google Shape;861;p53"/>
          <p:cNvSpPr/>
          <p:nvPr/>
        </p:nvSpPr>
        <p:spPr>
          <a:xfrm>
            <a:off x="1262788" y="2443753"/>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2" name="Google Shape;862;p53"/>
          <p:cNvSpPr/>
          <p:nvPr/>
        </p:nvSpPr>
        <p:spPr>
          <a:xfrm>
            <a:off x="2112646" y="2702145"/>
            <a:ext cx="162483" cy="13582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3" name="Google Shape;863;p53"/>
          <p:cNvSpPr/>
          <p:nvPr/>
        </p:nvSpPr>
        <p:spPr>
          <a:xfrm>
            <a:off x="2399561" y="2451568"/>
            <a:ext cx="180901" cy="1188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4" name="Google Shape;864;p53"/>
          <p:cNvSpPr/>
          <p:nvPr/>
        </p:nvSpPr>
        <p:spPr>
          <a:xfrm>
            <a:off x="404140" y="2590290"/>
            <a:ext cx="170962" cy="13132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5" name="Google Shape;865;p53"/>
          <p:cNvSpPr/>
          <p:nvPr/>
        </p:nvSpPr>
        <p:spPr>
          <a:xfrm>
            <a:off x="3226359" y="2179016"/>
            <a:ext cx="222367" cy="22422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6" name="Google Shape;866;p53"/>
          <p:cNvSpPr/>
          <p:nvPr/>
        </p:nvSpPr>
        <p:spPr>
          <a:xfrm>
            <a:off x="2088142" y="2266158"/>
            <a:ext cx="138933" cy="13914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263;p28"/>
          <p:cNvSpPr txBox="1"/>
          <p:nvPr/>
        </p:nvSpPr>
        <p:spPr>
          <a:xfrm>
            <a:off x="398689" y="-147696"/>
            <a:ext cx="8461061" cy="72370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5400"/>
              <a:buFont typeface="Arial"/>
              <a:buNone/>
            </a:pPr>
            <a:r>
              <a:rPr lang="en-US" sz="5000" b="1" dirty="0" smtClean="0">
                <a:solidFill>
                  <a:schemeClr val="accent1"/>
                </a:solidFill>
              </a:rPr>
              <a:t>NYC Property Data Chart </a:t>
            </a:r>
            <a:endParaRPr sz="5000" dirty="0"/>
          </a:p>
        </p:txBody>
      </p:sp>
      <p:graphicFrame>
        <p:nvGraphicFramePr>
          <p:cNvPr id="3" name="Object 2"/>
          <p:cNvGraphicFramePr>
            <a:graphicFrameLocks noChangeAspect="1"/>
          </p:cNvGraphicFramePr>
          <p:nvPr>
            <p:extLst>
              <p:ext uri="{D42A27DB-BD31-4B8C-83A1-F6EECF244321}">
                <p14:modId xmlns:p14="http://schemas.microsoft.com/office/powerpoint/2010/main" val="3834419424"/>
              </p:ext>
            </p:extLst>
          </p:nvPr>
        </p:nvGraphicFramePr>
        <p:xfrm>
          <a:off x="3517900" y="772348"/>
          <a:ext cx="5626100" cy="3746500"/>
        </p:xfrm>
        <a:graphic>
          <a:graphicData uri="http://schemas.openxmlformats.org/presentationml/2006/ole">
            <mc:AlternateContent xmlns:mc="http://schemas.openxmlformats.org/markup-compatibility/2006">
              <mc:Choice xmlns:v="urn:schemas-microsoft-com:vml" Requires="v">
                <p:oleObj spid="_x0000_s1081" name="Document" r:id="rId4" imgW="5626100" imgH="3746500" progId="Word.Document.12">
                  <p:link updateAutomatic="1"/>
                </p:oleObj>
              </mc:Choice>
              <mc:Fallback>
                <p:oleObj name="Document" r:id="rId4" imgW="5626100" imgH="3746500" progId="Word.Document.12">
                  <p:link updateAutomatic="1"/>
                  <p:pic>
                    <p:nvPicPr>
                      <p:cNvPr id="0" name=""/>
                      <p:cNvPicPr/>
                      <p:nvPr/>
                    </p:nvPicPr>
                    <p:blipFill>
                      <a:blip r:embed="rId5"/>
                      <a:stretch>
                        <a:fillRect/>
                      </a:stretch>
                    </p:blipFill>
                    <p:spPr>
                      <a:xfrm>
                        <a:off x="3517900" y="772348"/>
                        <a:ext cx="5626100" cy="3746500"/>
                      </a:xfrm>
                      <a:prstGeom prst="rect">
                        <a:avLst/>
                      </a:prstGeom>
                    </p:spPr>
                  </p:pic>
                </p:oleObj>
              </mc:Fallback>
            </mc:AlternateContent>
          </a:graphicData>
        </a:graphic>
      </p:graphicFrame>
    </p:spTree>
    <p:extLst>
      <p:ext uri="{BB962C8B-B14F-4D97-AF65-F5344CB8AC3E}">
        <p14:creationId xmlns:p14="http://schemas.microsoft.com/office/powerpoint/2010/main" val="282844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body" idx="1"/>
          </p:nvPr>
        </p:nvSpPr>
        <p:spPr>
          <a:xfrm>
            <a:off x="0" y="11538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None/>
            </a:pPr>
            <a:r>
              <a:rPr lang="en-US"/>
              <a:t>Dataset Processing steps</a:t>
            </a:r>
            <a:endParaRPr/>
          </a:p>
        </p:txBody>
      </p:sp>
      <p:sp>
        <p:nvSpPr>
          <p:cNvPr id="274" name="Google Shape;274;p29"/>
          <p:cNvSpPr txBox="1"/>
          <p:nvPr/>
        </p:nvSpPr>
        <p:spPr>
          <a:xfrm>
            <a:off x="304478" y="1944933"/>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2"/>
                </a:solidFill>
                <a:latin typeface="Arial"/>
                <a:ea typeface="Arial"/>
                <a:cs typeface="Arial"/>
                <a:sym typeface="Arial"/>
              </a:rPr>
              <a:t>01</a:t>
            </a:r>
            <a:endParaRPr sz="2400" b="1">
              <a:solidFill>
                <a:schemeClr val="accent2"/>
              </a:solidFill>
              <a:latin typeface="Arial"/>
              <a:ea typeface="Arial"/>
              <a:cs typeface="Arial"/>
              <a:sym typeface="Arial"/>
            </a:endParaRPr>
          </a:p>
        </p:txBody>
      </p:sp>
      <p:sp>
        <p:nvSpPr>
          <p:cNvPr id="275" name="Google Shape;275;p29"/>
          <p:cNvSpPr/>
          <p:nvPr/>
        </p:nvSpPr>
        <p:spPr>
          <a:xfrm>
            <a:off x="922347" y="1635766"/>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76" name="Google Shape;276;p29"/>
          <p:cNvGrpSpPr/>
          <p:nvPr/>
        </p:nvGrpSpPr>
        <p:grpSpPr>
          <a:xfrm>
            <a:off x="1170627" y="1652057"/>
            <a:ext cx="2014171" cy="1033254"/>
            <a:chOff x="803640" y="3362835"/>
            <a:chExt cx="1757165" cy="1033254"/>
          </a:xfrm>
        </p:grpSpPr>
        <p:sp>
          <p:nvSpPr>
            <p:cNvPr id="277" name="Google Shape;277;p29"/>
            <p:cNvSpPr txBox="1"/>
            <p:nvPr/>
          </p:nvSpPr>
          <p:spPr>
            <a:xfrm>
              <a:off x="803640" y="3565092"/>
              <a:ext cx="1757165" cy="830997"/>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1200" dirty="0" smtClean="0">
                  <a:solidFill>
                    <a:schemeClr val="accent1"/>
                  </a:solidFill>
                  <a:ea typeface="Calibri"/>
                </a:rPr>
                <a:t>Be able to choose a trustworthy site for dataset and observe relevant data for extraction</a:t>
              </a:r>
              <a:endParaRPr lang="en-US" sz="1200" dirty="0">
                <a:solidFill>
                  <a:schemeClr val="accent1"/>
                </a:solidFill>
                <a:ea typeface="Calibri"/>
              </a:endParaRPr>
            </a:p>
          </p:txBody>
        </p:sp>
        <p:sp>
          <p:nvSpPr>
            <p:cNvPr id="278" name="Google Shape;278;p29"/>
            <p:cNvSpPr txBox="1"/>
            <p:nvPr/>
          </p:nvSpPr>
          <p:spPr>
            <a:xfrm>
              <a:off x="803640" y="3362835"/>
              <a:ext cx="175716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2"/>
                  </a:solidFill>
                </a:rPr>
                <a:t>Data Extraction</a:t>
              </a:r>
              <a:endParaRPr sz="1200" b="1" dirty="0">
                <a:solidFill>
                  <a:schemeClr val="accent2"/>
                </a:solidFill>
                <a:latin typeface="Arial"/>
                <a:ea typeface="Arial"/>
                <a:cs typeface="Arial"/>
                <a:sym typeface="Arial"/>
              </a:endParaRPr>
            </a:p>
          </p:txBody>
        </p:sp>
      </p:grpSp>
      <p:sp>
        <p:nvSpPr>
          <p:cNvPr id="279" name="Google Shape;279;p29"/>
          <p:cNvSpPr txBox="1"/>
          <p:nvPr/>
        </p:nvSpPr>
        <p:spPr>
          <a:xfrm>
            <a:off x="3174318" y="1944933"/>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1"/>
                </a:solidFill>
                <a:latin typeface="Arial"/>
                <a:ea typeface="Arial"/>
                <a:cs typeface="Arial"/>
                <a:sym typeface="Arial"/>
              </a:rPr>
              <a:t>02</a:t>
            </a:r>
            <a:endParaRPr sz="2400" b="1">
              <a:solidFill>
                <a:schemeClr val="accent1"/>
              </a:solidFill>
              <a:latin typeface="Arial"/>
              <a:ea typeface="Arial"/>
              <a:cs typeface="Arial"/>
              <a:sym typeface="Arial"/>
            </a:endParaRPr>
          </a:p>
        </p:txBody>
      </p:sp>
      <p:sp>
        <p:nvSpPr>
          <p:cNvPr id="280" name="Google Shape;280;p29"/>
          <p:cNvSpPr/>
          <p:nvPr/>
        </p:nvSpPr>
        <p:spPr>
          <a:xfrm>
            <a:off x="3792187" y="1635766"/>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1" name="Google Shape;281;p29"/>
          <p:cNvGrpSpPr/>
          <p:nvPr/>
        </p:nvGrpSpPr>
        <p:grpSpPr>
          <a:xfrm>
            <a:off x="4040467" y="1652057"/>
            <a:ext cx="2014171" cy="1048024"/>
            <a:chOff x="803640" y="3362835"/>
            <a:chExt cx="1757165" cy="1048024"/>
          </a:xfrm>
        </p:grpSpPr>
        <p:sp>
          <p:nvSpPr>
            <p:cNvPr id="282" name="Google Shape;282;p29"/>
            <p:cNvSpPr txBox="1"/>
            <p:nvPr/>
          </p:nvSpPr>
          <p:spPr>
            <a:xfrm>
              <a:off x="803640" y="3579862"/>
              <a:ext cx="1757165" cy="830997"/>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pPr>
              <a:r>
                <a:rPr lang="en-US" sz="1200" dirty="0" smtClean="0">
                  <a:solidFill>
                    <a:schemeClr val="accent1"/>
                  </a:solidFill>
                  <a:latin typeface="Arial"/>
                  <a:ea typeface="Arial"/>
                  <a:cs typeface="Arial"/>
                  <a:sym typeface="Arial"/>
                </a:rPr>
                <a:t>Group data by its data type. </a:t>
              </a:r>
              <a:r>
                <a:rPr lang="en-US" sz="1200" dirty="0" smtClean="0">
                  <a:solidFill>
                    <a:schemeClr val="accent1"/>
                  </a:solidFill>
                </a:rPr>
                <a:t>Dividing the data into numerical (“</a:t>
              </a:r>
              <a:r>
                <a:rPr lang="en-US" sz="1200" dirty="0" err="1" smtClean="0">
                  <a:solidFill>
                    <a:schemeClr val="accent1"/>
                  </a:solidFill>
                </a:rPr>
                <a:t>Quan</a:t>
              </a:r>
              <a:r>
                <a:rPr lang="en-US" sz="1200" dirty="0" smtClean="0">
                  <a:solidFill>
                    <a:schemeClr val="accent1"/>
                  </a:solidFill>
                </a:rPr>
                <a:t>”) and categorical (“</a:t>
              </a:r>
              <a:r>
                <a:rPr lang="en-US" sz="1200" dirty="0" err="1" smtClean="0">
                  <a:solidFill>
                    <a:schemeClr val="accent1"/>
                  </a:solidFill>
                </a:rPr>
                <a:t>Qual</a:t>
              </a:r>
              <a:r>
                <a:rPr lang="en-US" sz="1200" dirty="0" smtClean="0">
                  <a:solidFill>
                    <a:schemeClr val="accent1"/>
                  </a:solidFill>
                </a:rPr>
                <a:t>”) data</a:t>
              </a:r>
              <a:endParaRPr sz="1200" dirty="0">
                <a:solidFill>
                  <a:schemeClr val="accent1"/>
                </a:solidFill>
                <a:latin typeface="Arial"/>
                <a:ea typeface="Arial"/>
                <a:cs typeface="Arial"/>
                <a:sym typeface="Arial"/>
              </a:endParaRPr>
            </a:p>
          </p:txBody>
        </p:sp>
        <p:sp>
          <p:nvSpPr>
            <p:cNvPr id="283" name="Google Shape;283;p29"/>
            <p:cNvSpPr txBox="1"/>
            <p:nvPr/>
          </p:nvSpPr>
          <p:spPr>
            <a:xfrm>
              <a:off x="803640" y="3362835"/>
              <a:ext cx="175716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1"/>
                  </a:solidFill>
                </a:rPr>
                <a:t>Data Organization</a:t>
              </a:r>
              <a:endParaRPr sz="1200" b="1" dirty="0">
                <a:solidFill>
                  <a:schemeClr val="accent1"/>
                </a:solidFill>
                <a:latin typeface="Arial"/>
                <a:ea typeface="Arial"/>
                <a:cs typeface="Arial"/>
                <a:sym typeface="Arial"/>
              </a:endParaRPr>
            </a:p>
          </p:txBody>
        </p:sp>
      </p:grpSp>
      <p:sp>
        <p:nvSpPr>
          <p:cNvPr id="284" name="Google Shape;284;p29"/>
          <p:cNvSpPr txBox="1"/>
          <p:nvPr/>
        </p:nvSpPr>
        <p:spPr>
          <a:xfrm>
            <a:off x="6044158" y="1944933"/>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4"/>
                </a:solidFill>
                <a:latin typeface="Arial"/>
                <a:ea typeface="Arial"/>
                <a:cs typeface="Arial"/>
                <a:sym typeface="Arial"/>
              </a:rPr>
              <a:t>03</a:t>
            </a:r>
            <a:endParaRPr sz="2400" b="1">
              <a:solidFill>
                <a:schemeClr val="accent4"/>
              </a:solidFill>
              <a:latin typeface="Arial"/>
              <a:ea typeface="Arial"/>
              <a:cs typeface="Arial"/>
              <a:sym typeface="Arial"/>
            </a:endParaRPr>
          </a:p>
        </p:txBody>
      </p:sp>
      <p:sp>
        <p:nvSpPr>
          <p:cNvPr id="285" name="Google Shape;285;p29"/>
          <p:cNvSpPr/>
          <p:nvPr/>
        </p:nvSpPr>
        <p:spPr>
          <a:xfrm>
            <a:off x="6662027" y="1635766"/>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6" name="Google Shape;286;p29"/>
          <p:cNvGrpSpPr/>
          <p:nvPr/>
        </p:nvGrpSpPr>
        <p:grpSpPr>
          <a:xfrm>
            <a:off x="6910307" y="1652057"/>
            <a:ext cx="2233693" cy="1048024"/>
            <a:chOff x="803640" y="3362835"/>
            <a:chExt cx="1948676" cy="1048024"/>
          </a:xfrm>
        </p:grpSpPr>
        <p:sp>
          <p:nvSpPr>
            <p:cNvPr id="287" name="Google Shape;287;p29"/>
            <p:cNvSpPr txBox="1"/>
            <p:nvPr/>
          </p:nvSpPr>
          <p:spPr>
            <a:xfrm>
              <a:off x="803640" y="3579862"/>
              <a:ext cx="1948676"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chemeClr val="accent4"/>
                  </a:solidFill>
                  <a:latin typeface="Arial"/>
                  <a:ea typeface="Arial"/>
                  <a:cs typeface="Arial"/>
                  <a:sym typeface="Arial"/>
                </a:rPr>
                <a:t>Dropping irrelevant columns. Determine the count of null values for the numerical and categorical features.</a:t>
              </a:r>
              <a:endParaRPr sz="1200" dirty="0">
                <a:solidFill>
                  <a:schemeClr val="accent4"/>
                </a:solidFill>
                <a:latin typeface="Arial"/>
                <a:ea typeface="Arial"/>
                <a:cs typeface="Arial"/>
                <a:sym typeface="Arial"/>
              </a:endParaRPr>
            </a:p>
          </p:txBody>
        </p:sp>
        <p:sp>
          <p:nvSpPr>
            <p:cNvPr id="288" name="Google Shape;288;p29"/>
            <p:cNvSpPr txBox="1"/>
            <p:nvPr/>
          </p:nvSpPr>
          <p:spPr>
            <a:xfrm>
              <a:off x="803640" y="3362835"/>
              <a:ext cx="175716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4"/>
                  </a:solidFill>
                </a:rPr>
                <a:t>First Cleaning </a:t>
              </a:r>
              <a:endParaRPr sz="1200" b="1" dirty="0">
                <a:solidFill>
                  <a:schemeClr val="accent4"/>
                </a:solidFill>
                <a:latin typeface="Arial"/>
                <a:ea typeface="Arial"/>
                <a:cs typeface="Arial"/>
                <a:sym typeface="Arial"/>
              </a:endParaRPr>
            </a:p>
          </p:txBody>
        </p:sp>
      </p:grpSp>
      <p:sp>
        <p:nvSpPr>
          <p:cNvPr id="289" name="Google Shape;289;p29"/>
          <p:cNvSpPr txBox="1"/>
          <p:nvPr/>
        </p:nvSpPr>
        <p:spPr>
          <a:xfrm>
            <a:off x="304478" y="3529109"/>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5"/>
                </a:solidFill>
                <a:latin typeface="Arial"/>
                <a:ea typeface="Arial"/>
                <a:cs typeface="Arial"/>
                <a:sym typeface="Arial"/>
              </a:rPr>
              <a:t>04</a:t>
            </a:r>
            <a:endParaRPr sz="2400" b="1">
              <a:solidFill>
                <a:schemeClr val="accent5"/>
              </a:solidFill>
              <a:latin typeface="Arial"/>
              <a:ea typeface="Arial"/>
              <a:cs typeface="Arial"/>
              <a:sym typeface="Arial"/>
            </a:endParaRPr>
          </a:p>
        </p:txBody>
      </p:sp>
      <p:sp>
        <p:nvSpPr>
          <p:cNvPr id="290" name="Google Shape;290;p29"/>
          <p:cNvSpPr/>
          <p:nvPr/>
        </p:nvSpPr>
        <p:spPr>
          <a:xfrm>
            <a:off x="922347" y="3219942"/>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91" name="Google Shape;291;p29"/>
          <p:cNvGrpSpPr/>
          <p:nvPr/>
        </p:nvGrpSpPr>
        <p:grpSpPr>
          <a:xfrm>
            <a:off x="1170627" y="3236233"/>
            <a:ext cx="2181312" cy="1048024"/>
            <a:chOff x="803640" y="3362835"/>
            <a:chExt cx="1902979" cy="1048024"/>
          </a:xfrm>
        </p:grpSpPr>
        <p:sp>
          <p:nvSpPr>
            <p:cNvPr id="292" name="Google Shape;292;p29"/>
            <p:cNvSpPr txBox="1"/>
            <p:nvPr/>
          </p:nvSpPr>
          <p:spPr>
            <a:xfrm>
              <a:off x="803640" y="3579862"/>
              <a:ext cx="1757165" cy="830997"/>
            </a:xfrm>
            <a:prstGeom prst="rect">
              <a:avLst/>
            </a:prstGeom>
            <a:noFill/>
            <a:ln>
              <a:noFill/>
            </a:ln>
          </p:spPr>
          <p:txBody>
            <a:bodyPr spcFirstLastPara="1" wrap="square" lIns="91425" tIns="45700" rIns="91425" bIns="45700" anchor="t" anchorCtr="0">
              <a:noAutofit/>
            </a:bodyPr>
            <a:lstStyle/>
            <a:p>
              <a:r>
                <a:rPr lang="en-US" sz="1200" dirty="0" smtClean="0">
                  <a:solidFill>
                    <a:schemeClr val="accent5"/>
                  </a:solidFill>
                </a:rPr>
                <a:t>Calculate descriptive statistics of dataset. </a:t>
              </a:r>
              <a:r>
                <a:rPr lang="en-US" sz="1200" dirty="0">
                  <a:solidFill>
                    <a:srgbClr val="4784A1"/>
                  </a:solidFill>
                </a:rPr>
                <a:t>C</a:t>
              </a:r>
              <a:r>
                <a:rPr lang="en-US" sz="1200" dirty="0" smtClean="0">
                  <a:solidFill>
                    <a:srgbClr val="4784A1"/>
                  </a:solidFill>
                </a:rPr>
                <a:t>ategorical </a:t>
              </a:r>
              <a:r>
                <a:rPr lang="en-US" sz="1200" dirty="0">
                  <a:solidFill>
                    <a:srgbClr val="4784A1"/>
                  </a:solidFill>
                </a:rPr>
                <a:t>features </a:t>
              </a:r>
              <a:r>
                <a:rPr lang="en-US" sz="1200" dirty="0" smtClean="0">
                  <a:solidFill>
                    <a:srgbClr val="4784A1"/>
                  </a:solidFill>
                </a:rPr>
                <a:t>can be ordered by </a:t>
              </a:r>
              <a:r>
                <a:rPr lang="en-US" sz="1200" dirty="0">
                  <a:solidFill>
                    <a:srgbClr val="4784A1"/>
                  </a:solidFill>
                </a:rPr>
                <a:t>"rank", so they can be transformed </a:t>
              </a:r>
              <a:r>
                <a:rPr lang="en-US" sz="1200" dirty="0" smtClean="0">
                  <a:solidFill>
                    <a:srgbClr val="4784A1"/>
                  </a:solidFill>
                </a:rPr>
                <a:t>into </a:t>
              </a:r>
              <a:r>
                <a:rPr lang="en-US" sz="1200" dirty="0">
                  <a:solidFill>
                    <a:srgbClr val="4784A1"/>
                  </a:solidFill>
                </a:rPr>
                <a:t>numerical features</a:t>
              </a:r>
            </a:p>
            <a:p>
              <a:r>
                <a:rPr lang="en-US" sz="1200" dirty="0" smtClean="0">
                  <a:solidFill>
                    <a:schemeClr val="accent5"/>
                  </a:solidFill>
                </a:rPr>
                <a:t> </a:t>
              </a:r>
              <a:endParaRPr sz="1200" dirty="0">
                <a:solidFill>
                  <a:schemeClr val="accent5"/>
                </a:solidFill>
                <a:latin typeface="Arial"/>
                <a:ea typeface="Arial"/>
                <a:cs typeface="Arial"/>
                <a:sym typeface="Arial"/>
              </a:endParaRPr>
            </a:p>
          </p:txBody>
        </p:sp>
        <p:sp>
          <p:nvSpPr>
            <p:cNvPr id="293" name="Google Shape;293;p29"/>
            <p:cNvSpPr txBox="1"/>
            <p:nvPr/>
          </p:nvSpPr>
          <p:spPr>
            <a:xfrm>
              <a:off x="803640" y="3362835"/>
              <a:ext cx="1902979" cy="2641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5"/>
                  </a:solidFill>
                </a:rPr>
                <a:t>Describe &amp; Second Clean</a:t>
              </a:r>
            </a:p>
            <a:p>
              <a:pPr marL="0" marR="0" lvl="0" indent="0" algn="l" rtl="0">
                <a:spcBef>
                  <a:spcPts val="0"/>
                </a:spcBef>
                <a:spcAft>
                  <a:spcPts val="0"/>
                </a:spcAft>
                <a:buNone/>
              </a:pPr>
              <a:endParaRPr lang="en-US" sz="1200" b="1" dirty="0">
                <a:solidFill>
                  <a:schemeClr val="accent5"/>
                </a:solidFill>
              </a:endParaRPr>
            </a:p>
          </p:txBody>
        </p:sp>
      </p:grpSp>
      <p:sp>
        <p:nvSpPr>
          <p:cNvPr id="294" name="Google Shape;294;p29"/>
          <p:cNvSpPr txBox="1"/>
          <p:nvPr/>
        </p:nvSpPr>
        <p:spPr>
          <a:xfrm>
            <a:off x="3174318" y="3529109"/>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6"/>
                </a:solidFill>
                <a:latin typeface="Arial"/>
                <a:ea typeface="Arial"/>
                <a:cs typeface="Arial"/>
                <a:sym typeface="Arial"/>
              </a:rPr>
              <a:t>05</a:t>
            </a:r>
            <a:endParaRPr sz="2400" b="1">
              <a:solidFill>
                <a:schemeClr val="accent6"/>
              </a:solidFill>
              <a:latin typeface="Arial"/>
              <a:ea typeface="Arial"/>
              <a:cs typeface="Arial"/>
              <a:sym typeface="Arial"/>
            </a:endParaRPr>
          </a:p>
        </p:txBody>
      </p:sp>
      <p:sp>
        <p:nvSpPr>
          <p:cNvPr id="295" name="Google Shape;295;p29"/>
          <p:cNvSpPr/>
          <p:nvPr/>
        </p:nvSpPr>
        <p:spPr>
          <a:xfrm>
            <a:off x="3792187" y="3219942"/>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96" name="Google Shape;296;p29"/>
          <p:cNvGrpSpPr/>
          <p:nvPr/>
        </p:nvGrpSpPr>
        <p:grpSpPr>
          <a:xfrm>
            <a:off x="4040467" y="3191925"/>
            <a:ext cx="2515748" cy="1092332"/>
            <a:chOff x="803640" y="3318527"/>
            <a:chExt cx="2194742" cy="1092332"/>
          </a:xfrm>
        </p:grpSpPr>
        <p:sp>
          <p:nvSpPr>
            <p:cNvPr id="297" name="Google Shape;297;p29"/>
            <p:cNvSpPr txBox="1"/>
            <p:nvPr/>
          </p:nvSpPr>
          <p:spPr>
            <a:xfrm>
              <a:off x="803640" y="3579862"/>
              <a:ext cx="175716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chemeClr val="accent6"/>
                  </a:solidFill>
                  <a:latin typeface="Arial"/>
                  <a:ea typeface="Arial"/>
                  <a:cs typeface="Arial"/>
                  <a:sym typeface="Arial"/>
                </a:rPr>
                <a:t>Utilization of training and testing data to determine significant predictions. </a:t>
              </a:r>
            </a:p>
            <a:p>
              <a:r>
                <a:rPr lang="en-US" sz="1200" dirty="0">
                  <a:solidFill>
                    <a:srgbClr val="4784A1"/>
                  </a:solidFill>
                </a:rPr>
                <a:t>visualize the distribution of each numerical feature</a:t>
              </a:r>
            </a:p>
            <a:p>
              <a:pPr marL="0" marR="0" lvl="0" indent="0" algn="l" rtl="0">
                <a:spcBef>
                  <a:spcPts val="0"/>
                </a:spcBef>
                <a:spcAft>
                  <a:spcPts val="0"/>
                </a:spcAft>
                <a:buNone/>
              </a:pPr>
              <a:endParaRPr sz="1200" dirty="0">
                <a:solidFill>
                  <a:srgbClr val="4784A1"/>
                </a:solidFill>
                <a:latin typeface="Arial"/>
                <a:ea typeface="Arial"/>
                <a:cs typeface="Arial"/>
                <a:sym typeface="Arial"/>
              </a:endParaRPr>
            </a:p>
          </p:txBody>
        </p:sp>
        <p:sp>
          <p:nvSpPr>
            <p:cNvPr id="298" name="Google Shape;298;p29"/>
            <p:cNvSpPr txBox="1"/>
            <p:nvPr/>
          </p:nvSpPr>
          <p:spPr>
            <a:xfrm>
              <a:off x="816521" y="3318527"/>
              <a:ext cx="2181861" cy="2493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6"/>
                  </a:solidFill>
                  <a:latin typeface="Arial"/>
                  <a:ea typeface="Arial"/>
                  <a:cs typeface="Arial"/>
                  <a:sym typeface="Arial"/>
                </a:rPr>
                <a:t>Machine Learning &amp; Visuals</a:t>
              </a:r>
              <a:endParaRPr sz="1200" b="1" dirty="0">
                <a:solidFill>
                  <a:schemeClr val="accent6"/>
                </a:solidFill>
                <a:latin typeface="Arial"/>
                <a:ea typeface="Arial"/>
                <a:cs typeface="Arial"/>
                <a:sym typeface="Arial"/>
              </a:endParaRPr>
            </a:p>
          </p:txBody>
        </p:sp>
      </p:grpSp>
      <p:sp>
        <p:nvSpPr>
          <p:cNvPr id="299" name="Google Shape;299;p29"/>
          <p:cNvSpPr txBox="1"/>
          <p:nvPr/>
        </p:nvSpPr>
        <p:spPr>
          <a:xfrm>
            <a:off x="6044158" y="3529109"/>
            <a:ext cx="616009"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accent3"/>
                </a:solidFill>
                <a:latin typeface="Arial"/>
                <a:ea typeface="Arial"/>
                <a:cs typeface="Arial"/>
                <a:sym typeface="Arial"/>
              </a:rPr>
              <a:t>06</a:t>
            </a:r>
            <a:endParaRPr sz="2400" b="1">
              <a:solidFill>
                <a:schemeClr val="accent3"/>
              </a:solidFill>
              <a:latin typeface="Arial"/>
              <a:ea typeface="Arial"/>
              <a:cs typeface="Arial"/>
              <a:sym typeface="Arial"/>
            </a:endParaRPr>
          </a:p>
        </p:txBody>
      </p:sp>
      <p:sp>
        <p:nvSpPr>
          <p:cNvPr id="300" name="Google Shape;300;p29"/>
          <p:cNvSpPr/>
          <p:nvPr/>
        </p:nvSpPr>
        <p:spPr>
          <a:xfrm>
            <a:off x="6662027" y="3219942"/>
            <a:ext cx="108000" cy="1080000"/>
          </a:xfrm>
          <a:prstGeom prst="rect">
            <a:avLst/>
          </a:prstGeom>
          <a:gradFill>
            <a:gsLst>
              <a:gs pos="0">
                <a:srgbClr val="DDDDDD"/>
              </a:gs>
              <a:gs pos="100000">
                <a:schemeClr val="lt1"/>
              </a:gs>
            </a:gsLst>
            <a:lin ang="81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01" name="Google Shape;301;p29"/>
          <p:cNvGrpSpPr/>
          <p:nvPr/>
        </p:nvGrpSpPr>
        <p:grpSpPr>
          <a:xfrm>
            <a:off x="6910307" y="3236234"/>
            <a:ext cx="2233693" cy="1048023"/>
            <a:chOff x="803640" y="3362836"/>
            <a:chExt cx="1948676" cy="1048023"/>
          </a:xfrm>
        </p:grpSpPr>
        <p:sp>
          <p:nvSpPr>
            <p:cNvPr id="302" name="Google Shape;302;p29"/>
            <p:cNvSpPr txBox="1"/>
            <p:nvPr/>
          </p:nvSpPr>
          <p:spPr>
            <a:xfrm>
              <a:off x="803640" y="3579862"/>
              <a:ext cx="175716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chemeClr val="accent3"/>
                  </a:solidFill>
                </a:rPr>
                <a:t>Gain insight on any significant trends made out from the visualized data. Discover any correlations between features</a:t>
              </a:r>
              <a:endParaRPr sz="1200" dirty="0">
                <a:solidFill>
                  <a:schemeClr val="accent3"/>
                </a:solidFill>
                <a:latin typeface="Arial"/>
                <a:ea typeface="Arial"/>
                <a:cs typeface="Arial"/>
                <a:sym typeface="Arial"/>
              </a:endParaRPr>
            </a:p>
          </p:txBody>
        </p:sp>
        <p:sp>
          <p:nvSpPr>
            <p:cNvPr id="303" name="Google Shape;303;p29"/>
            <p:cNvSpPr txBox="1"/>
            <p:nvPr/>
          </p:nvSpPr>
          <p:spPr>
            <a:xfrm>
              <a:off x="803640" y="3362836"/>
              <a:ext cx="1948676" cy="2493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smtClean="0">
                  <a:solidFill>
                    <a:schemeClr val="accent3"/>
                  </a:solidFill>
                </a:rPr>
                <a:t>Results and Observations</a:t>
              </a:r>
              <a:endParaRPr sz="1200" b="1" dirty="0">
                <a:solidFill>
                  <a:schemeClr val="accent3"/>
                </a:solidFill>
                <a:latin typeface="Arial"/>
                <a:ea typeface="Arial"/>
                <a:cs typeface="Arial"/>
                <a:sym typeface="Arial"/>
              </a:endParaRPr>
            </a:p>
          </p:txBody>
        </p:sp>
      </p:grpSp>
      <p:sp>
        <p:nvSpPr>
          <p:cNvPr id="34" name="Google Shape;102;p23"/>
          <p:cNvSpPr txBox="1"/>
          <p:nvPr/>
        </p:nvSpPr>
        <p:spPr>
          <a:xfrm>
            <a:off x="3406314" y="690170"/>
            <a:ext cx="236090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chemeClr val="accent1"/>
                </a:solidFill>
              </a:rPr>
              <a:t>NYC Realty Group</a:t>
            </a:r>
            <a:endParaRPr sz="1400" b="1" i="0" u="none" strike="noStrike" cap="none" dirty="0">
              <a:solidFill>
                <a:schemeClr val="accent1"/>
              </a:solidFill>
              <a:latin typeface="Arial"/>
              <a:ea typeface="Arial"/>
              <a:cs typeface="Arial"/>
              <a:sym typeface="Arial"/>
            </a:endParaRPr>
          </a:p>
        </p:txBody>
      </p:sp>
      <p:sp>
        <p:nvSpPr>
          <p:cNvPr id="35" name="Google Shape;104;p23"/>
          <p:cNvSpPr/>
          <p:nvPr/>
        </p:nvSpPr>
        <p:spPr>
          <a:xfrm>
            <a:off x="374299" y="850739"/>
            <a:ext cx="3348000" cy="36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 name="Google Shape;105;p23"/>
          <p:cNvSpPr/>
          <p:nvPr/>
        </p:nvSpPr>
        <p:spPr>
          <a:xfrm>
            <a:off x="5451235" y="850739"/>
            <a:ext cx="3348000" cy="36000"/>
          </a:xfrm>
          <a:prstGeom prst="rect">
            <a:avLst/>
          </a:prstGeom>
          <a:solidFill>
            <a:schemeClr val="accen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body" idx="1"/>
          </p:nvPr>
        </p:nvSpPr>
        <p:spPr>
          <a:xfrm>
            <a:off x="3707904" y="2211710"/>
            <a:ext cx="5436096" cy="5760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None/>
            </a:pPr>
            <a:r>
              <a:rPr lang="en-US" dirty="0" smtClean="0"/>
              <a:t>Data Descriptions and Base Visualizations</a:t>
            </a:r>
            <a:endParaRPr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None/>
            </a:pPr>
            <a:r>
              <a:rPr lang="en-US" b="1" dirty="0" smtClean="0"/>
              <a:t>NYC Property Descriptive Statistics</a:t>
            </a:r>
            <a:endParaRPr dirty="0"/>
          </a:p>
        </p:txBody>
      </p:sp>
      <p:pic>
        <p:nvPicPr>
          <p:cNvPr id="3" name="Picture 2" descr="Screen Shot 2020-01-18 at 11.00.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4" y="902503"/>
            <a:ext cx="8543220" cy="40637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20-01-18 at 11.00.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0081111"/>
      </p:ext>
    </p:extLst>
  </p:cSld>
  <p:clrMapOvr>
    <a:masterClrMapping/>
  </p:clrMapOvr>
</p:sld>
</file>

<file path=ppt/theme/theme1.xml><?xml version="1.0" encoding="utf-8"?>
<a:theme xmlns:a="http://schemas.openxmlformats.org/drawingml/2006/main" name="Cover and End Slide Master">
  <a:themeElements>
    <a:clrScheme name="ALLPPT-COLOR-A16">
      <a:dk1>
        <a:srgbClr val="000000"/>
      </a:dk1>
      <a:lt1>
        <a:srgbClr val="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6">
      <a:dk1>
        <a:srgbClr val="000000"/>
      </a:dk1>
      <a:lt1>
        <a:srgbClr val="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16">
      <a:dk1>
        <a:srgbClr val="000000"/>
      </a:dk1>
      <a:lt1>
        <a:srgbClr val="FFFFFF"/>
      </a:lt1>
      <a:dk2>
        <a:srgbClr val="1F497D"/>
      </a:dk2>
      <a:lt2>
        <a:srgbClr val="EEECE1"/>
      </a:lt2>
      <a:accent1>
        <a:srgbClr val="4784A1"/>
      </a:accent1>
      <a:accent2>
        <a:srgbClr val="4784A1"/>
      </a:accent2>
      <a:accent3>
        <a:srgbClr val="4784A1"/>
      </a:accent3>
      <a:accent4>
        <a:srgbClr val="4784A1"/>
      </a:accent4>
      <a:accent5>
        <a:srgbClr val="4784A1"/>
      </a:accent5>
      <a:accent6>
        <a:srgbClr val="4784A1"/>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632</Words>
  <Application>Microsoft Macintosh PowerPoint</Application>
  <PresentationFormat>On-screen Show (16:9)</PresentationFormat>
  <Paragraphs>136</Paragraphs>
  <Slides>33</Slides>
  <Notes>22</Notes>
  <HiddenSlides>0</HiddenSlides>
  <MMClips>0</MMClips>
  <ScaleCrop>false</ScaleCrop>
  <HeadingPairs>
    <vt:vector size="6" baseType="variant">
      <vt:variant>
        <vt:lpstr>Theme</vt:lpstr>
      </vt:variant>
      <vt:variant>
        <vt:i4>3</vt:i4>
      </vt:variant>
      <vt:variant>
        <vt:lpstr>Links</vt:lpstr>
      </vt:variant>
      <vt:variant>
        <vt:i4>1</vt:i4>
      </vt:variant>
      <vt:variant>
        <vt:lpstr>Slide Titles</vt:lpstr>
      </vt:variant>
      <vt:variant>
        <vt:i4>33</vt:i4>
      </vt:variant>
    </vt:vector>
  </HeadingPairs>
  <TitlesOfParts>
    <vt:vector size="37" baseType="lpstr">
      <vt:lpstr>Cover and End Slide Master</vt:lpstr>
      <vt:lpstr>Contents Slide Master</vt:lpstr>
      <vt:lpstr>Section Break Slide Master</vt:lpstr>
      <vt:lpstr>ctondo:Users:ctondo:Downloads:wWTQ_QH4.docx!OLE_LINK1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CJ Tondolish</cp:lastModifiedBy>
  <cp:revision>84</cp:revision>
  <dcterms:modified xsi:type="dcterms:W3CDTF">2020-01-18T17:09:09Z</dcterms:modified>
</cp:coreProperties>
</file>